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Montserrat Bold" charset="1" panose="00000800000000000000"/>
      <p:regular r:id="rId30"/>
    </p:embeddedFont>
    <p:embeddedFont>
      <p:font typeface="Montserrat Medium" charset="1" panose="00000600000000000000"/>
      <p:regular r:id="rId31"/>
    </p:embeddedFont>
    <p:embeddedFont>
      <p:font typeface="Montserrat Ultra-Bold" charset="1" panose="00000900000000000000"/>
      <p:regular r:id="rId32"/>
    </p:embeddedFont>
    <p:embeddedFont>
      <p:font typeface="Montserrat Medium Italics" charset="1" panose="00000600000000000000"/>
      <p:regular r:id="rId33"/>
    </p:embeddedFont>
    <p:embeddedFont>
      <p:font typeface="Montserrat" charset="1" panose="00000500000000000000"/>
      <p:regular r:id="rId34"/>
    </p:embeddedFont>
    <p:embeddedFont>
      <p:font typeface="Arimo" charset="1" panose="020B0604020202020204"/>
      <p:regular r:id="rId35"/>
    </p:embeddedFont>
    <p:embeddedFont>
      <p:font typeface="Montserrat Semi-Bold" charset="1" panose="000007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86A82"/>
        </a:solidFill>
      </p:bgPr>
    </p:bg>
    <p:spTree>
      <p:nvGrpSpPr>
        <p:cNvPr id="1" name=""/>
        <p:cNvGrpSpPr/>
        <p:nvPr/>
      </p:nvGrpSpPr>
      <p:grpSpPr>
        <a:xfrm>
          <a:off x="0" y="0"/>
          <a:ext cx="0" cy="0"/>
          <a:chOff x="0" y="0"/>
          <a:chExt cx="0" cy="0"/>
        </a:xfrm>
      </p:grpSpPr>
      <p:sp>
        <p:nvSpPr>
          <p:cNvPr name="TextBox 2" id="2"/>
          <p:cNvSpPr txBox="true"/>
          <p:nvPr/>
        </p:nvSpPr>
        <p:spPr>
          <a:xfrm rot="0">
            <a:off x="947089" y="3385125"/>
            <a:ext cx="10228937" cy="3312795"/>
          </a:xfrm>
          <a:prstGeom prst="rect">
            <a:avLst/>
          </a:prstGeom>
        </p:spPr>
        <p:txBody>
          <a:bodyPr anchor="t" rtlCol="false" tIns="0" lIns="0" bIns="0" rIns="0">
            <a:spAutoFit/>
          </a:bodyPr>
          <a:lstStyle/>
          <a:p>
            <a:pPr algn="l">
              <a:lnSpc>
                <a:spcPts val="8640"/>
              </a:lnSpc>
            </a:pPr>
            <a:r>
              <a:rPr lang="en-US" sz="8000">
                <a:solidFill>
                  <a:srgbClr val="F2F2F2"/>
                </a:solidFill>
                <a:latin typeface="Montserrat Bold"/>
              </a:rPr>
              <a:t>Store Sales Analysis: Store 5 vs. Store 8</a:t>
            </a:r>
          </a:p>
        </p:txBody>
      </p:sp>
      <p:sp>
        <p:nvSpPr>
          <p:cNvPr name="TextBox 3" id="3"/>
          <p:cNvSpPr txBox="true"/>
          <p:nvPr/>
        </p:nvSpPr>
        <p:spPr>
          <a:xfrm rot="0">
            <a:off x="1028700" y="7269409"/>
            <a:ext cx="13215850" cy="385572"/>
          </a:xfrm>
          <a:prstGeom prst="rect">
            <a:avLst/>
          </a:prstGeom>
        </p:spPr>
        <p:txBody>
          <a:bodyPr anchor="t" rtlCol="false" tIns="0" lIns="0" bIns="0" rIns="0">
            <a:spAutoFit/>
          </a:bodyPr>
          <a:lstStyle/>
          <a:p>
            <a:pPr algn="l">
              <a:lnSpc>
                <a:spcPts val="3024"/>
              </a:lnSpc>
            </a:pPr>
            <a:r>
              <a:rPr lang="en-US" sz="2800">
                <a:solidFill>
                  <a:srgbClr val="E2EDF1"/>
                </a:solidFill>
                <a:latin typeface="Montserrat Medium"/>
              </a:rPr>
              <a:t>Chesie Yu, Jaivardhan Chauhan, Varun Bathija</a:t>
            </a:r>
          </a:p>
        </p:txBody>
      </p:sp>
      <p:sp>
        <p:nvSpPr>
          <p:cNvPr name="TextBox 4" id="4"/>
          <p:cNvSpPr txBox="true"/>
          <p:nvPr/>
        </p:nvSpPr>
        <p:spPr>
          <a:xfrm rot="0">
            <a:off x="1068186" y="2005263"/>
            <a:ext cx="7880464" cy="385572"/>
          </a:xfrm>
          <a:prstGeom prst="rect">
            <a:avLst/>
          </a:prstGeom>
        </p:spPr>
        <p:txBody>
          <a:bodyPr anchor="t" rtlCol="false" tIns="0" lIns="0" bIns="0" rIns="0">
            <a:spAutoFit/>
          </a:bodyPr>
          <a:lstStyle/>
          <a:p>
            <a:pPr algn="l">
              <a:lnSpc>
                <a:spcPts val="3024"/>
              </a:lnSpc>
            </a:pPr>
            <a:r>
              <a:rPr lang="en-US" sz="2800">
                <a:solidFill>
                  <a:srgbClr val="E2EDF1"/>
                </a:solidFill>
                <a:latin typeface="Montserrat Medium"/>
              </a:rPr>
              <a:t>IMT 577 Final Project</a:t>
            </a:r>
          </a:p>
        </p:txBody>
      </p:sp>
      <p:grpSp>
        <p:nvGrpSpPr>
          <p:cNvPr name="Group 5" id="5"/>
          <p:cNvGrpSpPr/>
          <p:nvPr/>
        </p:nvGrpSpPr>
        <p:grpSpPr>
          <a:xfrm rot="0">
            <a:off x="1028700" y="8070391"/>
            <a:ext cx="1189812" cy="1187909"/>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D6DEE1"/>
            </a:solidFill>
          </p:spPr>
        </p:sp>
      </p:grpSp>
      <p:grpSp>
        <p:nvGrpSpPr>
          <p:cNvPr name="Group 7" id="7"/>
          <p:cNvGrpSpPr/>
          <p:nvPr/>
        </p:nvGrpSpPr>
        <p:grpSpPr>
          <a:xfrm rot="-10800000">
            <a:off x="16069488" y="1028700"/>
            <a:ext cx="1189812" cy="1187909"/>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D6DEE1"/>
            </a:solidFill>
          </p:spPr>
        </p:sp>
      </p:grpSp>
      <p:sp>
        <p:nvSpPr>
          <p:cNvPr name="AutoShape 9" id="9"/>
          <p:cNvSpPr/>
          <p:nvPr/>
        </p:nvSpPr>
        <p:spPr>
          <a:xfrm rot="0">
            <a:off x="1028700" y="9248775"/>
            <a:ext cx="16230600" cy="0"/>
          </a:xfrm>
          <a:prstGeom prst="line">
            <a:avLst/>
          </a:prstGeom>
          <a:ln cap="flat" w="9525">
            <a:solidFill>
              <a:srgbClr val="D6DEE1"/>
            </a:solidFill>
            <a:prstDash val="solid"/>
            <a:headEnd type="none" len="sm" w="sm"/>
            <a:tailEnd type="none" len="sm" w="sm"/>
          </a:ln>
        </p:spPr>
      </p:sp>
      <p:sp>
        <p:nvSpPr>
          <p:cNvPr name="AutoShape 10" id="10"/>
          <p:cNvSpPr/>
          <p:nvPr/>
        </p:nvSpPr>
        <p:spPr>
          <a:xfrm rot="0">
            <a:off x="1028700" y="1028700"/>
            <a:ext cx="16230600" cy="0"/>
          </a:xfrm>
          <a:prstGeom prst="line">
            <a:avLst/>
          </a:prstGeom>
          <a:ln cap="flat" w="9525">
            <a:solidFill>
              <a:srgbClr val="D6DEE1"/>
            </a:solidFill>
            <a:prstDash val="solid"/>
            <a:headEnd type="none" len="sm" w="sm"/>
            <a:tailEnd type="none" len="sm" w="sm"/>
          </a:ln>
        </p:spPr>
      </p:sp>
      <p:sp>
        <p:nvSpPr>
          <p:cNvPr name="Freeform 11" id="11"/>
          <p:cNvSpPr/>
          <p:nvPr/>
        </p:nvSpPr>
        <p:spPr>
          <a:xfrm flipH="false" flipV="false" rot="0">
            <a:off x="10923675" y="3138734"/>
            <a:ext cx="6335625" cy="4780517"/>
          </a:xfrm>
          <a:custGeom>
            <a:avLst/>
            <a:gdLst/>
            <a:ahLst/>
            <a:cxnLst/>
            <a:rect r="r" b="b" t="t" l="l"/>
            <a:pathLst>
              <a:path h="4780517" w="6335625">
                <a:moveTo>
                  <a:pt x="0" y="0"/>
                </a:moveTo>
                <a:lnTo>
                  <a:pt x="6335625" y="0"/>
                </a:lnTo>
                <a:lnTo>
                  <a:pt x="6335625" y="4780517"/>
                </a:lnTo>
                <a:lnTo>
                  <a:pt x="0" y="4780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784705" y="1649930"/>
            <a:ext cx="15107372" cy="6296505"/>
          </a:xfrm>
          <a:custGeom>
            <a:avLst/>
            <a:gdLst/>
            <a:ahLst/>
            <a:cxnLst/>
            <a:rect r="r" b="b" t="t" l="l"/>
            <a:pathLst>
              <a:path h="6296505" w="15107372">
                <a:moveTo>
                  <a:pt x="0" y="0"/>
                </a:moveTo>
                <a:lnTo>
                  <a:pt x="15107372" y="0"/>
                </a:lnTo>
                <a:lnTo>
                  <a:pt x="15107372" y="6296505"/>
                </a:lnTo>
                <a:lnTo>
                  <a:pt x="0" y="6296505"/>
                </a:lnTo>
                <a:lnTo>
                  <a:pt x="0" y="0"/>
                </a:lnTo>
                <a:close/>
              </a:path>
            </a:pathLst>
          </a:custGeom>
          <a:blipFill>
            <a:blip r:embed="rId2"/>
            <a:stretch>
              <a:fillRect l="-11163" t="-29664" r="0" b="-20364"/>
            </a:stretch>
          </a:blipFill>
        </p:spPr>
      </p:sp>
      <p:sp>
        <p:nvSpPr>
          <p:cNvPr name="TextBox 3" id="3"/>
          <p:cNvSpPr txBox="true"/>
          <p:nvPr/>
        </p:nvSpPr>
        <p:spPr>
          <a:xfrm rot="0">
            <a:off x="4454547" y="849386"/>
            <a:ext cx="9258995" cy="480695"/>
          </a:xfrm>
          <a:prstGeom prst="rect">
            <a:avLst/>
          </a:prstGeom>
        </p:spPr>
        <p:txBody>
          <a:bodyPr anchor="t" rtlCol="false" tIns="0" lIns="0" bIns="0" rIns="0">
            <a:spAutoFit/>
          </a:bodyPr>
          <a:lstStyle/>
          <a:p>
            <a:pPr algn="ctr">
              <a:lnSpc>
                <a:spcPts val="3640"/>
              </a:lnSpc>
              <a:spcBef>
                <a:spcPct val="0"/>
              </a:spcBef>
            </a:pPr>
            <a:r>
              <a:rPr lang="en-US" sz="3500">
                <a:solidFill>
                  <a:srgbClr val="000000"/>
                </a:solidFill>
                <a:latin typeface="Montserrat Bold"/>
              </a:rPr>
              <a:t>Dashboard Screenshots showing Filters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2322152" y="3581536"/>
            <a:ext cx="13643696" cy="2693670"/>
          </a:xfrm>
          <a:prstGeom prst="rect">
            <a:avLst/>
          </a:prstGeom>
        </p:spPr>
        <p:txBody>
          <a:bodyPr anchor="t" rtlCol="false" tIns="0" lIns="0" bIns="0" rIns="0">
            <a:spAutoFit/>
          </a:bodyPr>
          <a:lstStyle/>
          <a:p>
            <a:pPr algn="ctr">
              <a:lnSpc>
                <a:spcPts val="10560"/>
              </a:lnSpc>
            </a:pPr>
            <a:r>
              <a:rPr lang="en-US" sz="9600">
                <a:solidFill>
                  <a:srgbClr val="2A4C62"/>
                </a:solidFill>
                <a:latin typeface="Montserrat Ultra-Bold"/>
              </a:rPr>
              <a:t>Weekly </a:t>
            </a:r>
          </a:p>
          <a:p>
            <a:pPr algn="ctr">
              <a:lnSpc>
                <a:spcPts val="10560"/>
              </a:lnSpc>
            </a:pPr>
            <a:r>
              <a:rPr lang="en-US" sz="9600">
                <a:solidFill>
                  <a:srgbClr val="2A4C62"/>
                </a:solidFill>
                <a:latin typeface="Montserrat Ultra-Bold"/>
              </a:rPr>
              <a:t>Product Sales</a:t>
            </a:r>
          </a:p>
        </p:txBody>
      </p:sp>
      <p:sp>
        <p:nvSpPr>
          <p:cNvPr name="TextBox 3" id="3"/>
          <p:cNvSpPr txBox="true"/>
          <p:nvPr/>
        </p:nvSpPr>
        <p:spPr>
          <a:xfrm rot="0">
            <a:off x="5286375" y="6881906"/>
            <a:ext cx="7715250" cy="815340"/>
          </a:xfrm>
          <a:prstGeom prst="rect">
            <a:avLst/>
          </a:prstGeom>
        </p:spPr>
        <p:txBody>
          <a:bodyPr anchor="t" rtlCol="false" tIns="0" lIns="0" bIns="0" rIns="0">
            <a:spAutoFit/>
          </a:bodyPr>
          <a:lstStyle/>
          <a:p>
            <a:pPr algn="ctr" marL="0" indent="0" lvl="0">
              <a:lnSpc>
                <a:spcPts val="3359"/>
              </a:lnSpc>
              <a:spcBef>
                <a:spcPct val="0"/>
              </a:spcBef>
            </a:pPr>
            <a:r>
              <a:rPr lang="en-US" sz="2400" spc="12">
                <a:solidFill>
                  <a:srgbClr val="486A82"/>
                </a:solidFill>
                <a:latin typeface="Montserrat Medium"/>
              </a:rPr>
              <a:t>Assess product sales by day of the week at Stores 5 and 8. What can we learn about sales trends?</a:t>
            </a:r>
          </a:p>
        </p:txBody>
      </p:sp>
      <p:sp>
        <p:nvSpPr>
          <p:cNvPr name="AutoShape 4" id="4"/>
          <p:cNvSpPr/>
          <p:nvPr/>
        </p:nvSpPr>
        <p:spPr>
          <a:xfrm>
            <a:off x="5263271" y="6640987"/>
            <a:ext cx="7761458" cy="0"/>
          </a:xfrm>
          <a:prstGeom prst="line">
            <a:avLst/>
          </a:prstGeom>
          <a:ln cap="flat" w="9525">
            <a:solidFill>
              <a:srgbClr val="486A82"/>
            </a:solidFill>
            <a:prstDash val="solid"/>
            <a:headEnd type="none" len="sm" w="sm"/>
            <a:tailEnd type="none" len="sm" w="sm"/>
          </a:ln>
        </p:spPr>
      </p:sp>
      <p:grpSp>
        <p:nvGrpSpPr>
          <p:cNvPr name="Group 5" id="5"/>
          <p:cNvGrpSpPr/>
          <p:nvPr/>
        </p:nvGrpSpPr>
        <p:grpSpPr>
          <a:xfrm rot="-10800000">
            <a:off x="15195136" y="1901732"/>
            <a:ext cx="1189812" cy="1187909"/>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7D9EB3"/>
            </a:solidFill>
          </p:spPr>
        </p:sp>
      </p:grpSp>
      <p:grpSp>
        <p:nvGrpSpPr>
          <p:cNvPr name="Group 7" id="7"/>
          <p:cNvGrpSpPr/>
          <p:nvPr/>
        </p:nvGrpSpPr>
        <p:grpSpPr>
          <a:xfrm rot="0">
            <a:off x="1908221" y="7198541"/>
            <a:ext cx="1189812" cy="1187909"/>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7D9EB3"/>
            </a:solidFill>
          </p:spPr>
        </p:sp>
      </p:grpSp>
      <p:sp>
        <p:nvSpPr>
          <p:cNvPr name="TextBox 9" id="9"/>
          <p:cNvSpPr txBox="true"/>
          <p:nvPr/>
        </p:nvSpPr>
        <p:spPr>
          <a:xfrm rot="0">
            <a:off x="7600950" y="2400436"/>
            <a:ext cx="3086100" cy="914400"/>
          </a:xfrm>
          <a:prstGeom prst="rect">
            <a:avLst/>
          </a:prstGeom>
        </p:spPr>
        <p:txBody>
          <a:bodyPr anchor="t" rtlCol="false" tIns="0" lIns="0" bIns="0" rIns="0">
            <a:spAutoFit/>
          </a:bodyPr>
          <a:lstStyle/>
          <a:p>
            <a:pPr algn="ctr">
              <a:lnSpc>
                <a:spcPts val="7200"/>
              </a:lnSpc>
            </a:pPr>
            <a:r>
              <a:rPr lang="en-US" sz="6000">
                <a:solidFill>
                  <a:srgbClr val="7D9EB3"/>
                </a:solidFill>
                <a:latin typeface="Montserrat Ultra-Bold"/>
              </a:rPr>
              <a:t>03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68151" y="0"/>
            <a:ext cx="7519849" cy="10287000"/>
            <a:chOff x="0" y="0"/>
            <a:chExt cx="1980536" cy="2709333"/>
          </a:xfrm>
        </p:grpSpPr>
        <p:sp>
          <p:nvSpPr>
            <p:cNvPr name="Freeform 3" id="3"/>
            <p:cNvSpPr/>
            <p:nvPr/>
          </p:nvSpPr>
          <p:spPr>
            <a:xfrm flipH="false" flipV="false" rot="0">
              <a:off x="0" y="0"/>
              <a:ext cx="1980536" cy="2709333"/>
            </a:xfrm>
            <a:custGeom>
              <a:avLst/>
              <a:gdLst/>
              <a:ahLst/>
              <a:cxnLst/>
              <a:rect r="r" b="b" t="t" l="l"/>
              <a:pathLst>
                <a:path h="2709333" w="1980536">
                  <a:moveTo>
                    <a:pt x="0" y="0"/>
                  </a:moveTo>
                  <a:lnTo>
                    <a:pt x="1980536" y="0"/>
                  </a:lnTo>
                  <a:lnTo>
                    <a:pt x="1980536" y="2709333"/>
                  </a:lnTo>
                  <a:lnTo>
                    <a:pt x="0" y="2709333"/>
                  </a:lnTo>
                  <a:close/>
                </a:path>
              </a:pathLst>
            </a:custGeom>
            <a:solidFill>
              <a:srgbClr val="486A82">
                <a:alpha val="80000"/>
              </a:srgbClr>
            </a:solidFill>
          </p:spPr>
        </p:sp>
        <p:sp>
          <p:nvSpPr>
            <p:cNvPr name="TextBox 4" id="4"/>
            <p:cNvSpPr txBox="true"/>
            <p:nvPr/>
          </p:nvSpPr>
          <p:spPr>
            <a:xfrm>
              <a:off x="0" y="0"/>
              <a:ext cx="1980536" cy="2709333"/>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11708673" y="2065145"/>
            <a:ext cx="5550627" cy="538480"/>
          </a:xfrm>
          <a:prstGeom prst="rect">
            <a:avLst/>
          </a:prstGeom>
        </p:spPr>
        <p:txBody>
          <a:bodyPr anchor="t" rtlCol="false" tIns="0" lIns="0" bIns="0" rIns="0">
            <a:spAutoFit/>
          </a:bodyPr>
          <a:lstStyle/>
          <a:p>
            <a:pPr algn="l">
              <a:lnSpc>
                <a:spcPts val="4159"/>
              </a:lnSpc>
            </a:pPr>
            <a:r>
              <a:rPr lang="en-US" sz="3999">
                <a:solidFill>
                  <a:srgbClr val="F2F2F2"/>
                </a:solidFill>
                <a:latin typeface="Montserrat Bold"/>
              </a:rPr>
              <a:t>Weekly Sales Trend</a:t>
            </a:r>
          </a:p>
        </p:txBody>
      </p:sp>
      <p:sp>
        <p:nvSpPr>
          <p:cNvPr name="TextBox 6" id="6"/>
          <p:cNvSpPr txBox="true"/>
          <p:nvPr/>
        </p:nvSpPr>
        <p:spPr>
          <a:xfrm rot="0">
            <a:off x="11708673" y="3133470"/>
            <a:ext cx="5550627" cy="4673600"/>
          </a:xfrm>
          <a:prstGeom prst="rect">
            <a:avLst/>
          </a:prstGeom>
        </p:spPr>
        <p:txBody>
          <a:bodyPr anchor="t" rtlCol="false" tIns="0" lIns="0" bIns="0" rIns="0">
            <a:spAutoFit/>
          </a:bodyPr>
          <a:lstStyle/>
          <a:p>
            <a:pPr algn="l" marL="539748" indent="-269874" lvl="1">
              <a:lnSpc>
                <a:spcPts val="4249"/>
              </a:lnSpc>
              <a:buFont typeface="Arial"/>
              <a:buChar char="•"/>
            </a:pPr>
            <a:r>
              <a:rPr lang="en-US" sz="2499" spc="74">
                <a:solidFill>
                  <a:srgbClr val="E2EDF1"/>
                </a:solidFill>
                <a:latin typeface="Montserrat Semi-Bold"/>
              </a:rPr>
              <a:t>Peak Profit Days</a:t>
            </a:r>
            <a:r>
              <a:rPr lang="en-US" sz="2499" spc="74">
                <a:solidFill>
                  <a:srgbClr val="F2F2F2"/>
                </a:solidFill>
                <a:latin typeface="Montserrat Medium"/>
              </a:rPr>
              <a:t>: </a:t>
            </a:r>
          </a:p>
          <a:p>
            <a:pPr algn="l" marL="906780" indent="-302260" lvl="2">
              <a:lnSpc>
                <a:spcPts val="3569"/>
              </a:lnSpc>
              <a:buFont typeface="Arial"/>
              <a:buChar char="⚬"/>
            </a:pPr>
            <a:r>
              <a:rPr lang="en-US" sz="2100" spc="63">
                <a:solidFill>
                  <a:srgbClr val="F2F2F2"/>
                </a:solidFill>
                <a:latin typeface="Montserrat Medium"/>
              </a:rPr>
              <a:t>Friday ($188K)</a:t>
            </a:r>
          </a:p>
          <a:p>
            <a:pPr algn="l" marL="906780" indent="-302260" lvl="2">
              <a:lnSpc>
                <a:spcPts val="3569"/>
              </a:lnSpc>
              <a:buFont typeface="Arial"/>
              <a:buChar char="⚬"/>
            </a:pPr>
            <a:r>
              <a:rPr lang="en-US" sz="2100" spc="63">
                <a:solidFill>
                  <a:srgbClr val="F2F2F2"/>
                </a:solidFill>
                <a:latin typeface="Montserrat Medium"/>
              </a:rPr>
              <a:t>Saturday ($182K)</a:t>
            </a:r>
          </a:p>
          <a:p>
            <a:pPr algn="l" marL="906780" indent="-302260" lvl="2">
              <a:lnSpc>
                <a:spcPts val="3569"/>
              </a:lnSpc>
              <a:buFont typeface="Arial"/>
              <a:buChar char="⚬"/>
            </a:pPr>
            <a:r>
              <a:rPr lang="en-US" sz="2100" spc="63">
                <a:solidFill>
                  <a:srgbClr val="F2F2F2"/>
                </a:solidFill>
                <a:latin typeface="Montserrat Medium"/>
              </a:rPr>
              <a:t>Aligns with consumer behavior</a:t>
            </a:r>
          </a:p>
          <a:p>
            <a:pPr algn="l">
              <a:lnSpc>
                <a:spcPts val="1699"/>
              </a:lnSpc>
            </a:pPr>
          </a:p>
          <a:p>
            <a:pPr algn="l" marL="539748" indent="-269874" lvl="1">
              <a:lnSpc>
                <a:spcPts val="4249"/>
              </a:lnSpc>
              <a:buFont typeface="Arial"/>
              <a:buChar char="•"/>
            </a:pPr>
            <a:r>
              <a:rPr lang="en-US" sz="2499" spc="74">
                <a:solidFill>
                  <a:srgbClr val="E2EDF1"/>
                </a:solidFill>
                <a:latin typeface="Montserrat Semi-Bold"/>
              </a:rPr>
              <a:t>Lowest Profit Day</a:t>
            </a:r>
            <a:r>
              <a:rPr lang="en-US" sz="2499" spc="74">
                <a:solidFill>
                  <a:srgbClr val="F2F2F2"/>
                </a:solidFill>
                <a:latin typeface="Montserrat Medium"/>
              </a:rPr>
              <a:t>: </a:t>
            </a:r>
          </a:p>
          <a:p>
            <a:pPr algn="l" marL="906780" indent="-302260" lvl="2">
              <a:lnSpc>
                <a:spcPts val="3569"/>
              </a:lnSpc>
              <a:buFont typeface="Arial"/>
              <a:buChar char="⚬"/>
            </a:pPr>
            <a:r>
              <a:rPr lang="en-US" sz="2100" spc="63">
                <a:solidFill>
                  <a:srgbClr val="F2F2F2"/>
                </a:solidFill>
                <a:latin typeface="Montserrat Medium"/>
              </a:rPr>
              <a:t>Monday ($100K)</a:t>
            </a:r>
          </a:p>
          <a:p>
            <a:pPr algn="l" marL="906780" indent="-302260" lvl="2">
              <a:lnSpc>
                <a:spcPts val="3569"/>
              </a:lnSpc>
              <a:buFont typeface="Arial"/>
              <a:buChar char="⚬"/>
            </a:pPr>
            <a:r>
              <a:rPr lang="en-US" sz="2100" spc="63">
                <a:solidFill>
                  <a:srgbClr val="F2F2F2"/>
                </a:solidFill>
                <a:latin typeface="Montserrat Medium"/>
              </a:rPr>
              <a:t>Post-weekend drop-off</a:t>
            </a:r>
          </a:p>
          <a:p>
            <a:pPr algn="l">
              <a:lnSpc>
                <a:spcPts val="1699"/>
              </a:lnSpc>
            </a:pPr>
          </a:p>
          <a:p>
            <a:pPr algn="l" marL="539748" indent="-269874" lvl="1">
              <a:lnSpc>
                <a:spcPts val="4249"/>
              </a:lnSpc>
              <a:buFont typeface="Arial"/>
              <a:buChar char="•"/>
            </a:pPr>
            <a:r>
              <a:rPr lang="en-US" sz="2499" spc="74">
                <a:solidFill>
                  <a:srgbClr val="E2EDF1"/>
                </a:solidFill>
                <a:latin typeface="Montserrat Semi-Bold"/>
              </a:rPr>
              <a:t>Transaction Volume</a:t>
            </a:r>
            <a:r>
              <a:rPr lang="en-US" sz="2499" spc="74">
                <a:solidFill>
                  <a:srgbClr val="F2F2F2"/>
                </a:solidFill>
                <a:latin typeface="Montserrat Medium"/>
              </a:rPr>
              <a:t>: </a:t>
            </a:r>
          </a:p>
          <a:p>
            <a:pPr algn="l" marL="906780" indent="-302260" lvl="2">
              <a:lnSpc>
                <a:spcPts val="3569"/>
              </a:lnSpc>
              <a:buFont typeface="Arial"/>
              <a:buChar char="⚬"/>
            </a:pPr>
            <a:r>
              <a:rPr lang="en-US" sz="2100" spc="63">
                <a:solidFill>
                  <a:srgbClr val="F2F2F2"/>
                </a:solidFill>
                <a:latin typeface="Montserrat Medium"/>
              </a:rPr>
              <a:t>Similar trends but not as drastic</a:t>
            </a:r>
          </a:p>
        </p:txBody>
      </p:sp>
      <p:sp>
        <p:nvSpPr>
          <p:cNvPr name="Freeform 7" id="7"/>
          <p:cNvSpPr/>
          <p:nvPr/>
        </p:nvSpPr>
        <p:spPr>
          <a:xfrm flipH="false" flipV="false" rot="0">
            <a:off x="1028700" y="1731490"/>
            <a:ext cx="8948876" cy="7078072"/>
          </a:xfrm>
          <a:custGeom>
            <a:avLst/>
            <a:gdLst/>
            <a:ahLst/>
            <a:cxnLst/>
            <a:rect r="r" b="b" t="t" l="l"/>
            <a:pathLst>
              <a:path h="7078072" w="8948876">
                <a:moveTo>
                  <a:pt x="0" y="0"/>
                </a:moveTo>
                <a:lnTo>
                  <a:pt x="8948876" y="0"/>
                </a:lnTo>
                <a:lnTo>
                  <a:pt x="8948876" y="7078072"/>
                </a:lnTo>
                <a:lnTo>
                  <a:pt x="0" y="7078072"/>
                </a:lnTo>
                <a:lnTo>
                  <a:pt x="0" y="0"/>
                </a:lnTo>
                <a:close/>
              </a:path>
            </a:pathLst>
          </a:custGeom>
          <a:blipFill>
            <a:blip r:embed="rId2"/>
            <a:stretch>
              <a:fillRect l="0" t="0" r="0" b="0"/>
            </a:stretch>
          </a:blipFill>
        </p:spPr>
      </p:sp>
      <p:sp>
        <p:nvSpPr>
          <p:cNvPr name="AutoShape 8" id="8"/>
          <p:cNvSpPr/>
          <p:nvPr/>
        </p:nvSpPr>
        <p:spPr>
          <a:xfrm flipH="true" flipV="true">
            <a:off x="4577486" y="2847465"/>
            <a:ext cx="7131187" cy="605598"/>
          </a:xfrm>
          <a:prstGeom prst="line">
            <a:avLst/>
          </a:prstGeom>
          <a:ln cap="rnd" w="47625">
            <a:solidFill>
              <a:srgbClr val="D9CE99"/>
            </a:solidFill>
            <a:prstDash val="solid"/>
            <a:headEnd type="none" len="sm" w="sm"/>
            <a:tailEnd type="triangle" len="med" w="lg"/>
          </a:ln>
        </p:spPr>
      </p:sp>
      <p:sp>
        <p:nvSpPr>
          <p:cNvPr name="AutoShape 9" id="9"/>
          <p:cNvSpPr/>
          <p:nvPr/>
        </p:nvSpPr>
        <p:spPr>
          <a:xfrm flipH="true" flipV="true">
            <a:off x="2693718" y="5307274"/>
            <a:ext cx="9484634" cy="2353307"/>
          </a:xfrm>
          <a:prstGeom prst="line">
            <a:avLst/>
          </a:prstGeom>
          <a:ln cap="rnd" w="47625">
            <a:solidFill>
              <a:srgbClr val="BCA995"/>
            </a:solidFill>
            <a:prstDash val="solid"/>
            <a:headEnd type="none" len="sm" w="sm"/>
            <a:tailEnd type="triangle" len="med" w="lg"/>
          </a:ln>
        </p:spPr>
      </p:sp>
      <p:sp>
        <p:nvSpPr>
          <p:cNvPr name="Freeform 10" id="10"/>
          <p:cNvSpPr/>
          <p:nvPr/>
        </p:nvSpPr>
        <p:spPr>
          <a:xfrm flipH="false" flipV="false" rot="0">
            <a:off x="17194353" y="2007995"/>
            <a:ext cx="451247" cy="476250"/>
          </a:xfrm>
          <a:custGeom>
            <a:avLst/>
            <a:gdLst/>
            <a:ahLst/>
            <a:cxnLst/>
            <a:rect r="r" b="b" t="t" l="l"/>
            <a:pathLst>
              <a:path h="476250" w="451247">
                <a:moveTo>
                  <a:pt x="0" y="0"/>
                </a:moveTo>
                <a:lnTo>
                  <a:pt x="451247" y="0"/>
                </a:lnTo>
                <a:lnTo>
                  <a:pt x="451247" y="476250"/>
                </a:lnTo>
                <a:lnTo>
                  <a:pt x="0" y="476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1708673" y="1511112"/>
            <a:ext cx="4699023" cy="327025"/>
          </a:xfrm>
          <a:prstGeom prst="rect">
            <a:avLst/>
          </a:prstGeom>
        </p:spPr>
        <p:txBody>
          <a:bodyPr anchor="t" rtlCol="false" tIns="0" lIns="0" bIns="0" rIns="0">
            <a:spAutoFit/>
          </a:bodyPr>
          <a:lstStyle/>
          <a:p>
            <a:pPr algn="l">
              <a:lnSpc>
                <a:spcPts val="2599"/>
              </a:lnSpc>
            </a:pPr>
            <a:r>
              <a:rPr lang="en-US" sz="2499">
                <a:solidFill>
                  <a:srgbClr val="D6DEE1"/>
                </a:solidFill>
                <a:latin typeface="Montserrat Bold"/>
              </a:rPr>
              <a:t>Store 5</a:t>
            </a:r>
          </a:p>
        </p:txBody>
      </p:sp>
      <p:sp>
        <p:nvSpPr>
          <p:cNvPr name="TextBox 12" id="12"/>
          <p:cNvSpPr txBox="true"/>
          <p:nvPr/>
        </p:nvSpPr>
        <p:spPr>
          <a:xfrm rot="0">
            <a:off x="11869349" y="8353425"/>
            <a:ext cx="5550627" cy="904875"/>
          </a:xfrm>
          <a:prstGeom prst="rect">
            <a:avLst/>
          </a:prstGeom>
        </p:spPr>
        <p:txBody>
          <a:bodyPr anchor="t" rtlCol="false" tIns="0" lIns="0" bIns="0" rIns="0">
            <a:spAutoFit/>
          </a:bodyPr>
          <a:lstStyle/>
          <a:p>
            <a:pPr algn="ctr">
              <a:lnSpc>
                <a:spcPts val="3749"/>
              </a:lnSpc>
            </a:pPr>
            <a:r>
              <a:rPr lang="en-US" sz="2499" spc="74">
                <a:solidFill>
                  <a:srgbClr val="D9CE99"/>
                </a:solidFill>
                <a:latin typeface="Montserrat Semi-Bold"/>
              </a:rPr>
              <a:t>Lower average transaction values on workdays! </a:t>
            </a:r>
          </a:p>
        </p:txBody>
      </p:sp>
      <p:sp>
        <p:nvSpPr>
          <p:cNvPr name="AutoShape 13" id="13"/>
          <p:cNvSpPr/>
          <p:nvPr/>
        </p:nvSpPr>
        <p:spPr>
          <a:xfrm flipH="true" flipV="true">
            <a:off x="7205229" y="3453063"/>
            <a:ext cx="4973123" cy="4207518"/>
          </a:xfrm>
          <a:prstGeom prst="line">
            <a:avLst/>
          </a:prstGeom>
          <a:ln cap="rnd" w="47625">
            <a:solidFill>
              <a:srgbClr val="BCA995"/>
            </a:solidFill>
            <a:prstDash val="solid"/>
            <a:headEnd type="none" len="sm" w="sm"/>
            <a:tailEnd type="triangle" len="med" w="lg"/>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68151" y="0"/>
            <a:ext cx="7519849" cy="10287000"/>
            <a:chOff x="0" y="0"/>
            <a:chExt cx="1980536" cy="2709333"/>
          </a:xfrm>
        </p:grpSpPr>
        <p:sp>
          <p:nvSpPr>
            <p:cNvPr name="Freeform 3" id="3"/>
            <p:cNvSpPr/>
            <p:nvPr/>
          </p:nvSpPr>
          <p:spPr>
            <a:xfrm flipH="false" flipV="false" rot="0">
              <a:off x="0" y="0"/>
              <a:ext cx="1980536" cy="2709333"/>
            </a:xfrm>
            <a:custGeom>
              <a:avLst/>
              <a:gdLst/>
              <a:ahLst/>
              <a:cxnLst/>
              <a:rect r="r" b="b" t="t" l="l"/>
              <a:pathLst>
                <a:path h="2709333" w="1980536">
                  <a:moveTo>
                    <a:pt x="0" y="0"/>
                  </a:moveTo>
                  <a:lnTo>
                    <a:pt x="1980536" y="0"/>
                  </a:lnTo>
                  <a:lnTo>
                    <a:pt x="1980536" y="2709333"/>
                  </a:lnTo>
                  <a:lnTo>
                    <a:pt x="0" y="2709333"/>
                  </a:lnTo>
                  <a:close/>
                </a:path>
              </a:pathLst>
            </a:custGeom>
            <a:solidFill>
              <a:srgbClr val="486A82">
                <a:alpha val="80000"/>
              </a:srgbClr>
            </a:solidFill>
          </p:spPr>
        </p:sp>
        <p:sp>
          <p:nvSpPr>
            <p:cNvPr name="TextBox 4" id="4"/>
            <p:cNvSpPr txBox="true"/>
            <p:nvPr/>
          </p:nvSpPr>
          <p:spPr>
            <a:xfrm>
              <a:off x="0" y="0"/>
              <a:ext cx="1980536" cy="2709333"/>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11708673" y="2065145"/>
            <a:ext cx="5550627" cy="538480"/>
          </a:xfrm>
          <a:prstGeom prst="rect">
            <a:avLst/>
          </a:prstGeom>
        </p:spPr>
        <p:txBody>
          <a:bodyPr anchor="t" rtlCol="false" tIns="0" lIns="0" bIns="0" rIns="0">
            <a:spAutoFit/>
          </a:bodyPr>
          <a:lstStyle/>
          <a:p>
            <a:pPr algn="l">
              <a:lnSpc>
                <a:spcPts val="4159"/>
              </a:lnSpc>
            </a:pPr>
            <a:r>
              <a:rPr lang="en-US" sz="3999">
                <a:solidFill>
                  <a:srgbClr val="F2F2F2"/>
                </a:solidFill>
                <a:latin typeface="Montserrat Bold"/>
              </a:rPr>
              <a:t>Product Category</a:t>
            </a:r>
          </a:p>
        </p:txBody>
      </p:sp>
      <p:sp>
        <p:nvSpPr>
          <p:cNvPr name="Freeform 6" id="6"/>
          <p:cNvSpPr/>
          <p:nvPr/>
        </p:nvSpPr>
        <p:spPr>
          <a:xfrm flipH="false" flipV="false" rot="0">
            <a:off x="589603" y="1290782"/>
            <a:ext cx="9508367" cy="7800686"/>
          </a:xfrm>
          <a:custGeom>
            <a:avLst/>
            <a:gdLst/>
            <a:ahLst/>
            <a:cxnLst/>
            <a:rect r="r" b="b" t="t" l="l"/>
            <a:pathLst>
              <a:path h="7800686" w="9508367">
                <a:moveTo>
                  <a:pt x="0" y="0"/>
                </a:moveTo>
                <a:lnTo>
                  <a:pt x="9508367" y="0"/>
                </a:lnTo>
                <a:lnTo>
                  <a:pt x="9508367" y="7800686"/>
                </a:lnTo>
                <a:lnTo>
                  <a:pt x="0" y="7800686"/>
                </a:lnTo>
                <a:lnTo>
                  <a:pt x="0" y="0"/>
                </a:lnTo>
                <a:close/>
              </a:path>
            </a:pathLst>
          </a:custGeom>
          <a:blipFill>
            <a:blip r:embed="rId2"/>
            <a:stretch>
              <a:fillRect l="0" t="0" r="0" b="0"/>
            </a:stretch>
          </a:blipFill>
        </p:spPr>
      </p:sp>
      <p:sp>
        <p:nvSpPr>
          <p:cNvPr name="Freeform 7" id="7"/>
          <p:cNvSpPr/>
          <p:nvPr/>
        </p:nvSpPr>
        <p:spPr>
          <a:xfrm flipH="false" flipV="false" rot="0">
            <a:off x="16665239" y="2053397"/>
            <a:ext cx="418505" cy="476250"/>
          </a:xfrm>
          <a:custGeom>
            <a:avLst/>
            <a:gdLst/>
            <a:ahLst/>
            <a:cxnLst/>
            <a:rect r="r" b="b" t="t" l="l"/>
            <a:pathLst>
              <a:path h="476250" w="418505">
                <a:moveTo>
                  <a:pt x="0" y="0"/>
                </a:moveTo>
                <a:lnTo>
                  <a:pt x="418504" y="0"/>
                </a:lnTo>
                <a:lnTo>
                  <a:pt x="418504" y="476250"/>
                </a:lnTo>
                <a:lnTo>
                  <a:pt x="0" y="476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708673" y="3123945"/>
            <a:ext cx="5550627" cy="3263107"/>
          </a:xfrm>
          <a:prstGeom prst="rect">
            <a:avLst/>
          </a:prstGeom>
        </p:spPr>
        <p:txBody>
          <a:bodyPr anchor="t" rtlCol="false" tIns="0" lIns="0" bIns="0" rIns="0">
            <a:spAutoFit/>
          </a:bodyPr>
          <a:lstStyle/>
          <a:p>
            <a:pPr algn="l" marL="539748" indent="-269874" lvl="1">
              <a:lnSpc>
                <a:spcPts val="4374"/>
              </a:lnSpc>
              <a:buFont typeface="Arial"/>
              <a:buChar char="•"/>
            </a:pPr>
            <a:r>
              <a:rPr lang="en-US" sz="2499" spc="74">
                <a:solidFill>
                  <a:srgbClr val="E2EDF1"/>
                </a:solidFill>
                <a:latin typeface="Montserrat Semi-Bold"/>
              </a:rPr>
              <a:t>Most Popular Categories</a:t>
            </a:r>
            <a:r>
              <a:rPr lang="en-US" sz="2499" spc="74">
                <a:solidFill>
                  <a:srgbClr val="F2F2F2"/>
                </a:solidFill>
                <a:latin typeface="Montserrat Medium"/>
              </a:rPr>
              <a:t>: </a:t>
            </a:r>
          </a:p>
          <a:p>
            <a:pPr algn="l" marL="971550" indent="-323850" lvl="2">
              <a:lnSpc>
                <a:spcPts val="3937"/>
              </a:lnSpc>
              <a:buFont typeface="Arial"/>
              <a:buChar char="⚬"/>
            </a:pPr>
            <a:r>
              <a:rPr lang="en-US" sz="2250" spc="67">
                <a:solidFill>
                  <a:srgbClr val="F2F2F2"/>
                </a:solidFill>
                <a:latin typeface="Montserrat Medium"/>
              </a:rPr>
              <a:t>Women’s Apparel</a:t>
            </a:r>
          </a:p>
          <a:p>
            <a:pPr algn="l" marL="971550" indent="-323850" lvl="2">
              <a:lnSpc>
                <a:spcPts val="3937"/>
              </a:lnSpc>
              <a:buFont typeface="Arial"/>
              <a:buChar char="⚬"/>
            </a:pPr>
            <a:r>
              <a:rPr lang="en-US" sz="2250" spc="67">
                <a:solidFill>
                  <a:srgbClr val="F2F2F2"/>
                </a:solidFill>
                <a:latin typeface="Montserrat Medium"/>
              </a:rPr>
              <a:t>Men’s Apparel</a:t>
            </a:r>
          </a:p>
          <a:p>
            <a:pPr algn="l">
              <a:lnSpc>
                <a:spcPts val="1749"/>
              </a:lnSpc>
            </a:pPr>
          </a:p>
          <a:p>
            <a:pPr algn="l" marL="539748" indent="-269874" lvl="1">
              <a:lnSpc>
                <a:spcPts val="4374"/>
              </a:lnSpc>
              <a:buFont typeface="Arial"/>
              <a:buChar char="•"/>
            </a:pPr>
            <a:r>
              <a:rPr lang="en-US" sz="2499" spc="74">
                <a:solidFill>
                  <a:srgbClr val="E2EDF1"/>
                </a:solidFill>
                <a:latin typeface="Montserrat Semi-Bold"/>
              </a:rPr>
              <a:t>Weekly Sales Trends</a:t>
            </a:r>
            <a:r>
              <a:rPr lang="en-US" sz="2499" spc="74">
                <a:solidFill>
                  <a:srgbClr val="F2F2F2"/>
                </a:solidFill>
                <a:latin typeface="Montserrat Medium"/>
              </a:rPr>
              <a:t>: </a:t>
            </a:r>
          </a:p>
          <a:p>
            <a:pPr algn="l" marL="971550" indent="-323850" lvl="2">
              <a:lnSpc>
                <a:spcPts val="3937"/>
              </a:lnSpc>
              <a:buFont typeface="Arial"/>
              <a:buChar char="⚬"/>
            </a:pPr>
            <a:r>
              <a:rPr lang="en-US" sz="2250" spc="67">
                <a:solidFill>
                  <a:srgbClr val="F2F2F2"/>
                </a:solidFill>
                <a:latin typeface="Montserrat Medium"/>
              </a:rPr>
              <a:t>Women’s Apparel and Men’s Apparel drives weekend sales</a:t>
            </a:r>
          </a:p>
        </p:txBody>
      </p:sp>
      <p:sp>
        <p:nvSpPr>
          <p:cNvPr name="AutoShape 9" id="9"/>
          <p:cNvSpPr/>
          <p:nvPr/>
        </p:nvSpPr>
        <p:spPr>
          <a:xfrm flipH="true" flipV="true">
            <a:off x="9144000" y="2603625"/>
            <a:ext cx="3053514" cy="3130699"/>
          </a:xfrm>
          <a:prstGeom prst="line">
            <a:avLst/>
          </a:prstGeom>
          <a:ln cap="rnd" w="47625">
            <a:solidFill>
              <a:srgbClr val="BCA995"/>
            </a:solidFill>
            <a:prstDash val="solid"/>
            <a:headEnd type="none" len="sm" w="sm"/>
            <a:tailEnd type="triangle" len="med" w="lg"/>
          </a:ln>
        </p:spPr>
      </p:sp>
      <p:sp>
        <p:nvSpPr>
          <p:cNvPr name="AutoShape 10" id="10"/>
          <p:cNvSpPr/>
          <p:nvPr/>
        </p:nvSpPr>
        <p:spPr>
          <a:xfrm flipH="true" flipV="true">
            <a:off x="9144000" y="4079984"/>
            <a:ext cx="3053514" cy="1654340"/>
          </a:xfrm>
          <a:prstGeom prst="line">
            <a:avLst/>
          </a:prstGeom>
          <a:ln cap="rnd" w="47625">
            <a:solidFill>
              <a:srgbClr val="BCA995"/>
            </a:solidFill>
            <a:prstDash val="solid"/>
            <a:headEnd type="none" len="sm" w="sm"/>
            <a:tailEnd type="triangle" len="med" w="lg"/>
          </a:ln>
        </p:spPr>
      </p:sp>
      <p:sp>
        <p:nvSpPr>
          <p:cNvPr name="TextBox 11" id="11"/>
          <p:cNvSpPr txBox="true"/>
          <p:nvPr/>
        </p:nvSpPr>
        <p:spPr>
          <a:xfrm rot="0">
            <a:off x="11708673" y="1511112"/>
            <a:ext cx="4699023" cy="327025"/>
          </a:xfrm>
          <a:prstGeom prst="rect">
            <a:avLst/>
          </a:prstGeom>
        </p:spPr>
        <p:txBody>
          <a:bodyPr anchor="t" rtlCol="false" tIns="0" lIns="0" bIns="0" rIns="0">
            <a:spAutoFit/>
          </a:bodyPr>
          <a:lstStyle/>
          <a:p>
            <a:pPr algn="l">
              <a:lnSpc>
                <a:spcPts val="2599"/>
              </a:lnSpc>
            </a:pPr>
            <a:r>
              <a:rPr lang="en-US" sz="2499">
                <a:solidFill>
                  <a:srgbClr val="D6DEE1"/>
                </a:solidFill>
                <a:latin typeface="Montserrat Bold"/>
              </a:rPr>
              <a:t>Store 5</a:t>
            </a:r>
          </a:p>
        </p:txBody>
      </p:sp>
      <p:sp>
        <p:nvSpPr>
          <p:cNvPr name="TextBox 12" id="12"/>
          <p:cNvSpPr txBox="true"/>
          <p:nvPr/>
        </p:nvSpPr>
        <p:spPr>
          <a:xfrm rot="0">
            <a:off x="11752762" y="7170534"/>
            <a:ext cx="5550627" cy="1371600"/>
          </a:xfrm>
          <a:prstGeom prst="rect">
            <a:avLst/>
          </a:prstGeom>
        </p:spPr>
        <p:txBody>
          <a:bodyPr anchor="t" rtlCol="false" tIns="0" lIns="0" bIns="0" rIns="0">
            <a:spAutoFit/>
          </a:bodyPr>
          <a:lstStyle/>
          <a:p>
            <a:pPr algn="ctr">
              <a:lnSpc>
                <a:spcPts val="3749"/>
              </a:lnSpc>
            </a:pPr>
            <a:r>
              <a:rPr lang="en-US" sz="2499" spc="74">
                <a:solidFill>
                  <a:srgbClr val="D9CE99"/>
                </a:solidFill>
                <a:latin typeface="Montserrat Semi-Bold"/>
              </a:rPr>
              <a:t>Customers tend to purchase more high-margin products during weekends!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7519849" cy="10287000"/>
            <a:chOff x="0" y="0"/>
            <a:chExt cx="1980536" cy="2709333"/>
          </a:xfrm>
        </p:grpSpPr>
        <p:sp>
          <p:nvSpPr>
            <p:cNvPr name="Freeform 3" id="3"/>
            <p:cNvSpPr/>
            <p:nvPr/>
          </p:nvSpPr>
          <p:spPr>
            <a:xfrm flipH="false" flipV="false" rot="0">
              <a:off x="0" y="0"/>
              <a:ext cx="1980536" cy="2709333"/>
            </a:xfrm>
            <a:custGeom>
              <a:avLst/>
              <a:gdLst/>
              <a:ahLst/>
              <a:cxnLst/>
              <a:rect r="r" b="b" t="t" l="l"/>
              <a:pathLst>
                <a:path h="2709333" w="1980536">
                  <a:moveTo>
                    <a:pt x="0" y="0"/>
                  </a:moveTo>
                  <a:lnTo>
                    <a:pt x="1980536" y="0"/>
                  </a:lnTo>
                  <a:lnTo>
                    <a:pt x="1980536" y="2709333"/>
                  </a:lnTo>
                  <a:lnTo>
                    <a:pt x="0" y="2709333"/>
                  </a:lnTo>
                  <a:close/>
                </a:path>
              </a:pathLst>
            </a:custGeom>
            <a:solidFill>
              <a:srgbClr val="486A82">
                <a:alpha val="80000"/>
              </a:srgbClr>
            </a:solidFill>
          </p:spPr>
        </p:sp>
        <p:sp>
          <p:nvSpPr>
            <p:cNvPr name="TextBox 4" id="4"/>
            <p:cNvSpPr txBox="true"/>
            <p:nvPr/>
          </p:nvSpPr>
          <p:spPr>
            <a:xfrm>
              <a:off x="0" y="0"/>
              <a:ext cx="1980536" cy="2709333"/>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940522" y="2065145"/>
            <a:ext cx="5550627" cy="538480"/>
          </a:xfrm>
          <a:prstGeom prst="rect">
            <a:avLst/>
          </a:prstGeom>
        </p:spPr>
        <p:txBody>
          <a:bodyPr anchor="t" rtlCol="false" tIns="0" lIns="0" bIns="0" rIns="0">
            <a:spAutoFit/>
          </a:bodyPr>
          <a:lstStyle/>
          <a:p>
            <a:pPr algn="l">
              <a:lnSpc>
                <a:spcPts val="4159"/>
              </a:lnSpc>
            </a:pPr>
            <a:r>
              <a:rPr lang="en-US" sz="3999">
                <a:solidFill>
                  <a:srgbClr val="F2F2F2"/>
                </a:solidFill>
                <a:latin typeface="Montserrat Bold"/>
              </a:rPr>
              <a:t>Recommendations</a:t>
            </a:r>
          </a:p>
        </p:txBody>
      </p:sp>
      <p:sp>
        <p:nvSpPr>
          <p:cNvPr name="Freeform 6" id="6"/>
          <p:cNvSpPr/>
          <p:nvPr/>
        </p:nvSpPr>
        <p:spPr>
          <a:xfrm flipH="false" flipV="false" rot="0">
            <a:off x="6195315" y="2053397"/>
            <a:ext cx="406598" cy="476250"/>
          </a:xfrm>
          <a:custGeom>
            <a:avLst/>
            <a:gdLst/>
            <a:ahLst/>
            <a:cxnLst/>
            <a:rect r="r" b="b" t="t" l="l"/>
            <a:pathLst>
              <a:path h="476250" w="406598">
                <a:moveTo>
                  <a:pt x="0" y="0"/>
                </a:moveTo>
                <a:lnTo>
                  <a:pt x="406598" y="0"/>
                </a:lnTo>
                <a:lnTo>
                  <a:pt x="406598" y="476250"/>
                </a:lnTo>
                <a:lnTo>
                  <a:pt x="0" y="476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072299" y="1650812"/>
            <a:ext cx="9624502" cy="7192688"/>
          </a:xfrm>
          <a:custGeom>
            <a:avLst/>
            <a:gdLst/>
            <a:ahLst/>
            <a:cxnLst/>
            <a:rect r="r" b="b" t="t" l="l"/>
            <a:pathLst>
              <a:path h="7192688" w="9624502">
                <a:moveTo>
                  <a:pt x="0" y="0"/>
                </a:moveTo>
                <a:lnTo>
                  <a:pt x="9624502" y="0"/>
                </a:lnTo>
                <a:lnTo>
                  <a:pt x="9624502" y="7192688"/>
                </a:lnTo>
                <a:lnTo>
                  <a:pt x="0" y="7192688"/>
                </a:lnTo>
                <a:lnTo>
                  <a:pt x="0" y="0"/>
                </a:lnTo>
                <a:close/>
              </a:path>
            </a:pathLst>
          </a:custGeom>
          <a:blipFill>
            <a:blip r:embed="rId4"/>
            <a:stretch>
              <a:fillRect l="0" t="0" r="0" b="0"/>
            </a:stretch>
          </a:blipFill>
        </p:spPr>
      </p:sp>
      <p:sp>
        <p:nvSpPr>
          <p:cNvPr name="Freeform 8" id="8"/>
          <p:cNvSpPr/>
          <p:nvPr/>
        </p:nvSpPr>
        <p:spPr>
          <a:xfrm flipH="false" flipV="false" rot="0">
            <a:off x="984611" y="3247770"/>
            <a:ext cx="476250" cy="476250"/>
          </a:xfrm>
          <a:custGeom>
            <a:avLst/>
            <a:gdLst/>
            <a:ahLst/>
            <a:cxnLst/>
            <a:rect r="r" b="b" t="t" l="l"/>
            <a:pathLst>
              <a:path h="476250" w="476250">
                <a:moveTo>
                  <a:pt x="0" y="0"/>
                </a:moveTo>
                <a:lnTo>
                  <a:pt x="476250" y="0"/>
                </a:lnTo>
                <a:lnTo>
                  <a:pt x="476250" y="476250"/>
                </a:lnTo>
                <a:lnTo>
                  <a:pt x="0" y="4762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40522" y="5371973"/>
            <a:ext cx="467916" cy="476250"/>
          </a:xfrm>
          <a:custGeom>
            <a:avLst/>
            <a:gdLst/>
            <a:ahLst/>
            <a:cxnLst/>
            <a:rect r="r" b="b" t="t" l="l"/>
            <a:pathLst>
              <a:path h="476250" w="467916">
                <a:moveTo>
                  <a:pt x="0" y="0"/>
                </a:moveTo>
                <a:lnTo>
                  <a:pt x="467915" y="0"/>
                </a:lnTo>
                <a:lnTo>
                  <a:pt x="467915" y="476250"/>
                </a:lnTo>
                <a:lnTo>
                  <a:pt x="0" y="4762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667376" y="3181095"/>
            <a:ext cx="5238750" cy="1346835"/>
          </a:xfrm>
          <a:prstGeom prst="rect">
            <a:avLst/>
          </a:prstGeom>
        </p:spPr>
        <p:txBody>
          <a:bodyPr anchor="t" rtlCol="false" tIns="0" lIns="0" bIns="0" rIns="0">
            <a:spAutoFit/>
          </a:bodyPr>
          <a:lstStyle/>
          <a:p>
            <a:pPr algn="l">
              <a:lnSpc>
                <a:spcPts val="3600"/>
              </a:lnSpc>
            </a:pPr>
            <a:r>
              <a:rPr lang="en-US" sz="2400" spc="72">
                <a:solidFill>
                  <a:srgbClr val="E2EDF1"/>
                </a:solidFill>
                <a:latin typeface="Montserrat Semi-Bold"/>
              </a:rPr>
              <a:t>Focus Promotional Efforts on Women’s Apparel and Men’s Apparel</a:t>
            </a:r>
          </a:p>
        </p:txBody>
      </p:sp>
      <p:sp>
        <p:nvSpPr>
          <p:cNvPr name="TextBox 11" id="11"/>
          <p:cNvSpPr txBox="true"/>
          <p:nvPr/>
        </p:nvSpPr>
        <p:spPr>
          <a:xfrm rot="0">
            <a:off x="940522" y="1511112"/>
            <a:ext cx="4699023" cy="327025"/>
          </a:xfrm>
          <a:prstGeom prst="rect">
            <a:avLst/>
          </a:prstGeom>
        </p:spPr>
        <p:txBody>
          <a:bodyPr anchor="t" rtlCol="false" tIns="0" lIns="0" bIns="0" rIns="0">
            <a:spAutoFit/>
          </a:bodyPr>
          <a:lstStyle/>
          <a:p>
            <a:pPr algn="l">
              <a:lnSpc>
                <a:spcPts val="2599"/>
              </a:lnSpc>
            </a:pPr>
            <a:r>
              <a:rPr lang="en-US" sz="2499">
                <a:solidFill>
                  <a:srgbClr val="D6DEE1"/>
                </a:solidFill>
                <a:latin typeface="Montserrat Bold"/>
              </a:rPr>
              <a:t>Store 5</a:t>
            </a:r>
          </a:p>
        </p:txBody>
      </p:sp>
      <p:sp>
        <p:nvSpPr>
          <p:cNvPr name="TextBox 12" id="12"/>
          <p:cNvSpPr txBox="true"/>
          <p:nvPr/>
        </p:nvSpPr>
        <p:spPr>
          <a:xfrm rot="0">
            <a:off x="1667376" y="5305298"/>
            <a:ext cx="5238750" cy="889635"/>
          </a:xfrm>
          <a:prstGeom prst="rect">
            <a:avLst/>
          </a:prstGeom>
        </p:spPr>
        <p:txBody>
          <a:bodyPr anchor="t" rtlCol="false" tIns="0" lIns="0" bIns="0" rIns="0">
            <a:spAutoFit/>
          </a:bodyPr>
          <a:lstStyle/>
          <a:p>
            <a:pPr algn="l">
              <a:lnSpc>
                <a:spcPts val="3600"/>
              </a:lnSpc>
            </a:pPr>
            <a:r>
              <a:rPr lang="en-US" sz="2400" spc="72">
                <a:solidFill>
                  <a:srgbClr val="E2EDF1"/>
                </a:solidFill>
                <a:latin typeface="Montserrat Semi-Bold"/>
              </a:rPr>
              <a:t>Weekend Promotions: Spend and Save</a:t>
            </a:r>
          </a:p>
        </p:txBody>
      </p:sp>
      <p:sp>
        <p:nvSpPr>
          <p:cNvPr name="Freeform 13" id="13"/>
          <p:cNvSpPr/>
          <p:nvPr/>
        </p:nvSpPr>
        <p:spPr>
          <a:xfrm flipH="false" flipV="false" rot="0">
            <a:off x="984611" y="7038975"/>
            <a:ext cx="418505" cy="476250"/>
          </a:xfrm>
          <a:custGeom>
            <a:avLst/>
            <a:gdLst/>
            <a:ahLst/>
            <a:cxnLst/>
            <a:rect r="r" b="b" t="t" l="l"/>
            <a:pathLst>
              <a:path h="476250" w="418505">
                <a:moveTo>
                  <a:pt x="0" y="0"/>
                </a:moveTo>
                <a:lnTo>
                  <a:pt x="418505" y="0"/>
                </a:lnTo>
                <a:lnTo>
                  <a:pt x="418505" y="476250"/>
                </a:lnTo>
                <a:lnTo>
                  <a:pt x="0" y="4762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667376" y="6972300"/>
            <a:ext cx="5238750" cy="889635"/>
          </a:xfrm>
          <a:prstGeom prst="rect">
            <a:avLst/>
          </a:prstGeom>
        </p:spPr>
        <p:txBody>
          <a:bodyPr anchor="t" rtlCol="false" tIns="0" lIns="0" bIns="0" rIns="0">
            <a:spAutoFit/>
          </a:bodyPr>
          <a:lstStyle/>
          <a:p>
            <a:pPr algn="l">
              <a:lnSpc>
                <a:spcPts val="3600"/>
              </a:lnSpc>
            </a:pPr>
            <a:r>
              <a:rPr lang="en-US" sz="2400" spc="72">
                <a:solidFill>
                  <a:srgbClr val="E2EDF1"/>
                </a:solidFill>
                <a:latin typeface="Montserrat Semi-Bold"/>
              </a:rPr>
              <a:t>Weekday Promotions: Happy Hour Sales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68151" y="0"/>
            <a:ext cx="7519849" cy="10287000"/>
            <a:chOff x="0" y="0"/>
            <a:chExt cx="1980536" cy="2709333"/>
          </a:xfrm>
        </p:grpSpPr>
        <p:sp>
          <p:nvSpPr>
            <p:cNvPr name="Freeform 3" id="3"/>
            <p:cNvSpPr/>
            <p:nvPr/>
          </p:nvSpPr>
          <p:spPr>
            <a:xfrm flipH="false" flipV="false" rot="0">
              <a:off x="0" y="0"/>
              <a:ext cx="1980536" cy="2709333"/>
            </a:xfrm>
            <a:custGeom>
              <a:avLst/>
              <a:gdLst/>
              <a:ahLst/>
              <a:cxnLst/>
              <a:rect r="r" b="b" t="t" l="l"/>
              <a:pathLst>
                <a:path h="2709333" w="1980536">
                  <a:moveTo>
                    <a:pt x="0" y="0"/>
                  </a:moveTo>
                  <a:lnTo>
                    <a:pt x="1980536" y="0"/>
                  </a:lnTo>
                  <a:lnTo>
                    <a:pt x="1980536" y="2709333"/>
                  </a:lnTo>
                  <a:lnTo>
                    <a:pt x="0" y="2709333"/>
                  </a:lnTo>
                  <a:close/>
                </a:path>
              </a:pathLst>
            </a:custGeom>
            <a:solidFill>
              <a:srgbClr val="C35D4E">
                <a:alpha val="80000"/>
              </a:srgbClr>
            </a:solidFill>
          </p:spPr>
        </p:sp>
        <p:sp>
          <p:nvSpPr>
            <p:cNvPr name="TextBox 4" id="4"/>
            <p:cNvSpPr txBox="true"/>
            <p:nvPr/>
          </p:nvSpPr>
          <p:spPr>
            <a:xfrm>
              <a:off x="0" y="0"/>
              <a:ext cx="1980536" cy="2709333"/>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11708673" y="2065145"/>
            <a:ext cx="5550627" cy="538480"/>
          </a:xfrm>
          <a:prstGeom prst="rect">
            <a:avLst/>
          </a:prstGeom>
        </p:spPr>
        <p:txBody>
          <a:bodyPr anchor="t" rtlCol="false" tIns="0" lIns="0" bIns="0" rIns="0">
            <a:spAutoFit/>
          </a:bodyPr>
          <a:lstStyle/>
          <a:p>
            <a:pPr algn="l">
              <a:lnSpc>
                <a:spcPts val="4159"/>
              </a:lnSpc>
            </a:pPr>
            <a:r>
              <a:rPr lang="en-US" sz="3999">
                <a:solidFill>
                  <a:srgbClr val="F2F2F2"/>
                </a:solidFill>
                <a:latin typeface="Montserrat Bold"/>
              </a:rPr>
              <a:t>Weekly Sales Trend</a:t>
            </a:r>
          </a:p>
        </p:txBody>
      </p:sp>
      <p:sp>
        <p:nvSpPr>
          <p:cNvPr name="TextBox 6" id="6"/>
          <p:cNvSpPr txBox="true"/>
          <p:nvPr/>
        </p:nvSpPr>
        <p:spPr>
          <a:xfrm rot="0">
            <a:off x="11708673" y="3133470"/>
            <a:ext cx="5711304" cy="4673600"/>
          </a:xfrm>
          <a:prstGeom prst="rect">
            <a:avLst/>
          </a:prstGeom>
        </p:spPr>
        <p:txBody>
          <a:bodyPr anchor="t" rtlCol="false" tIns="0" lIns="0" bIns="0" rIns="0">
            <a:spAutoFit/>
          </a:bodyPr>
          <a:lstStyle/>
          <a:p>
            <a:pPr algn="l" marL="539748" indent="-269874" lvl="1">
              <a:lnSpc>
                <a:spcPts val="4249"/>
              </a:lnSpc>
              <a:buFont typeface="Arial"/>
              <a:buChar char="•"/>
            </a:pPr>
            <a:r>
              <a:rPr lang="en-US" sz="2499" spc="74">
                <a:solidFill>
                  <a:srgbClr val="F4E1DE"/>
                </a:solidFill>
                <a:latin typeface="Montserrat Semi-Bold"/>
              </a:rPr>
              <a:t>Peak Profit Days</a:t>
            </a:r>
            <a:r>
              <a:rPr lang="en-US" sz="2499" spc="74">
                <a:solidFill>
                  <a:srgbClr val="F2F2F2"/>
                </a:solidFill>
                <a:latin typeface="Montserrat Medium"/>
              </a:rPr>
              <a:t>: </a:t>
            </a:r>
          </a:p>
          <a:p>
            <a:pPr algn="l" marL="906780" indent="-302260" lvl="2">
              <a:lnSpc>
                <a:spcPts val="3569"/>
              </a:lnSpc>
              <a:buFont typeface="Arial"/>
              <a:buChar char="⚬"/>
            </a:pPr>
            <a:r>
              <a:rPr lang="en-US" sz="2100" spc="63">
                <a:solidFill>
                  <a:srgbClr val="F2F2F2"/>
                </a:solidFill>
                <a:latin typeface="Montserrat Medium"/>
              </a:rPr>
              <a:t>Saturday</a:t>
            </a:r>
            <a:r>
              <a:rPr lang="en-US" sz="2100" spc="63">
                <a:solidFill>
                  <a:srgbClr val="F2F2F2"/>
                </a:solidFill>
                <a:latin typeface="Montserrat Medium"/>
              </a:rPr>
              <a:t> ($65K)</a:t>
            </a:r>
          </a:p>
          <a:p>
            <a:pPr algn="l" marL="906780" indent="-302260" lvl="2">
              <a:lnSpc>
                <a:spcPts val="3569"/>
              </a:lnSpc>
              <a:buFont typeface="Arial"/>
              <a:buChar char="⚬"/>
            </a:pPr>
            <a:r>
              <a:rPr lang="en-US" sz="2100" spc="63">
                <a:solidFill>
                  <a:srgbClr val="F2F2F2"/>
                </a:solidFill>
                <a:latin typeface="Montserrat Medium"/>
              </a:rPr>
              <a:t>Thursday ($64K)</a:t>
            </a:r>
          </a:p>
          <a:p>
            <a:pPr algn="l" marL="906780" indent="-302260" lvl="2">
              <a:lnSpc>
                <a:spcPts val="3569"/>
              </a:lnSpc>
              <a:buFont typeface="Arial"/>
              <a:buChar char="⚬"/>
            </a:pPr>
            <a:r>
              <a:rPr lang="en-US" sz="2100" spc="63">
                <a:solidFill>
                  <a:srgbClr val="F2F2F2"/>
                </a:solidFill>
                <a:latin typeface="Montserrat Medium"/>
              </a:rPr>
              <a:t>Slightly higher during weekends</a:t>
            </a:r>
          </a:p>
          <a:p>
            <a:pPr algn="l">
              <a:lnSpc>
                <a:spcPts val="1699"/>
              </a:lnSpc>
            </a:pPr>
          </a:p>
          <a:p>
            <a:pPr algn="l" marL="539748" indent="-269874" lvl="1">
              <a:lnSpc>
                <a:spcPts val="4249"/>
              </a:lnSpc>
              <a:buFont typeface="Arial"/>
              <a:buChar char="•"/>
            </a:pPr>
            <a:r>
              <a:rPr lang="en-US" sz="2499" spc="74">
                <a:solidFill>
                  <a:srgbClr val="F4E1DE"/>
                </a:solidFill>
                <a:latin typeface="Montserrat Semi-Bold"/>
              </a:rPr>
              <a:t>Lowest Profit Day</a:t>
            </a:r>
            <a:r>
              <a:rPr lang="en-US" sz="2499" spc="74">
                <a:solidFill>
                  <a:srgbClr val="F2F2F2"/>
                </a:solidFill>
                <a:latin typeface="Montserrat Medium"/>
              </a:rPr>
              <a:t>: </a:t>
            </a:r>
          </a:p>
          <a:p>
            <a:pPr algn="l" marL="906780" indent="-302260" lvl="2">
              <a:lnSpc>
                <a:spcPts val="3569"/>
              </a:lnSpc>
              <a:buFont typeface="Arial"/>
              <a:buChar char="⚬"/>
            </a:pPr>
            <a:r>
              <a:rPr lang="en-US" sz="2100" spc="63">
                <a:solidFill>
                  <a:srgbClr val="F2F2F2"/>
                </a:solidFill>
                <a:latin typeface="Montserrat Medium"/>
              </a:rPr>
              <a:t>Monday ($53K)</a:t>
            </a:r>
          </a:p>
          <a:p>
            <a:pPr algn="l" marL="906780" indent="-302260" lvl="2">
              <a:lnSpc>
                <a:spcPts val="3569"/>
              </a:lnSpc>
              <a:buFont typeface="Arial"/>
              <a:buChar char="⚬"/>
            </a:pPr>
            <a:r>
              <a:rPr lang="en-US" sz="2100" spc="63">
                <a:solidFill>
                  <a:srgbClr val="F2F2F2"/>
                </a:solidFill>
                <a:latin typeface="Montserrat Medium"/>
              </a:rPr>
              <a:t>Post-weekend drop-off</a:t>
            </a:r>
          </a:p>
          <a:p>
            <a:pPr algn="l">
              <a:lnSpc>
                <a:spcPts val="1699"/>
              </a:lnSpc>
            </a:pPr>
          </a:p>
          <a:p>
            <a:pPr algn="l" marL="539748" indent="-269874" lvl="1">
              <a:lnSpc>
                <a:spcPts val="4249"/>
              </a:lnSpc>
              <a:buFont typeface="Arial"/>
              <a:buChar char="•"/>
            </a:pPr>
            <a:r>
              <a:rPr lang="en-US" sz="2499" spc="74">
                <a:solidFill>
                  <a:srgbClr val="F4E1DE"/>
                </a:solidFill>
                <a:latin typeface="Montserrat Semi-Bold"/>
              </a:rPr>
              <a:t>Transaction Volume</a:t>
            </a:r>
            <a:r>
              <a:rPr lang="en-US" sz="2499" spc="74">
                <a:solidFill>
                  <a:srgbClr val="F2F2F2"/>
                </a:solidFill>
                <a:latin typeface="Montserrat Medium"/>
              </a:rPr>
              <a:t>: </a:t>
            </a:r>
          </a:p>
          <a:p>
            <a:pPr algn="l" marL="906780" indent="-302260" lvl="2">
              <a:lnSpc>
                <a:spcPts val="3569"/>
              </a:lnSpc>
              <a:buFont typeface="Arial"/>
              <a:buChar char="⚬"/>
            </a:pPr>
            <a:r>
              <a:rPr lang="en-US" sz="2100" spc="63">
                <a:solidFill>
                  <a:srgbClr val="F2F2F2"/>
                </a:solidFill>
                <a:latin typeface="Montserrat Medium"/>
              </a:rPr>
              <a:t>Consistent throughout the week</a:t>
            </a:r>
          </a:p>
        </p:txBody>
      </p:sp>
      <p:sp>
        <p:nvSpPr>
          <p:cNvPr name="Freeform 7" id="7"/>
          <p:cNvSpPr/>
          <p:nvPr/>
        </p:nvSpPr>
        <p:spPr>
          <a:xfrm flipH="false" flipV="false" rot="0">
            <a:off x="1028700" y="1731490"/>
            <a:ext cx="8948737" cy="7078028"/>
          </a:xfrm>
          <a:custGeom>
            <a:avLst/>
            <a:gdLst/>
            <a:ahLst/>
            <a:cxnLst/>
            <a:rect r="r" b="b" t="t" l="l"/>
            <a:pathLst>
              <a:path h="7078028" w="8948737">
                <a:moveTo>
                  <a:pt x="0" y="0"/>
                </a:moveTo>
                <a:lnTo>
                  <a:pt x="8948737" y="0"/>
                </a:lnTo>
                <a:lnTo>
                  <a:pt x="8948737" y="7078027"/>
                </a:lnTo>
                <a:lnTo>
                  <a:pt x="0" y="7078027"/>
                </a:lnTo>
                <a:lnTo>
                  <a:pt x="0" y="0"/>
                </a:lnTo>
                <a:close/>
              </a:path>
            </a:pathLst>
          </a:custGeom>
          <a:blipFill>
            <a:blip r:embed="rId2"/>
            <a:stretch>
              <a:fillRect l="-652" t="-730" r="-652" b="0"/>
            </a:stretch>
          </a:blipFill>
        </p:spPr>
      </p:sp>
      <p:sp>
        <p:nvSpPr>
          <p:cNvPr name="Freeform 8" id="8"/>
          <p:cNvSpPr/>
          <p:nvPr/>
        </p:nvSpPr>
        <p:spPr>
          <a:xfrm flipH="false" flipV="false" rot="0">
            <a:off x="17194353" y="2007995"/>
            <a:ext cx="451247" cy="476250"/>
          </a:xfrm>
          <a:custGeom>
            <a:avLst/>
            <a:gdLst/>
            <a:ahLst/>
            <a:cxnLst/>
            <a:rect r="r" b="b" t="t" l="l"/>
            <a:pathLst>
              <a:path h="476250" w="451247">
                <a:moveTo>
                  <a:pt x="0" y="0"/>
                </a:moveTo>
                <a:lnTo>
                  <a:pt x="451247" y="0"/>
                </a:lnTo>
                <a:lnTo>
                  <a:pt x="451247" y="476250"/>
                </a:lnTo>
                <a:lnTo>
                  <a:pt x="0" y="476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1708673" y="1511112"/>
            <a:ext cx="4699023" cy="327025"/>
          </a:xfrm>
          <a:prstGeom prst="rect">
            <a:avLst/>
          </a:prstGeom>
        </p:spPr>
        <p:txBody>
          <a:bodyPr anchor="t" rtlCol="false" tIns="0" lIns="0" bIns="0" rIns="0">
            <a:spAutoFit/>
          </a:bodyPr>
          <a:lstStyle/>
          <a:p>
            <a:pPr algn="l">
              <a:lnSpc>
                <a:spcPts val="2599"/>
              </a:lnSpc>
            </a:pPr>
            <a:r>
              <a:rPr lang="en-US" sz="2499">
                <a:solidFill>
                  <a:srgbClr val="E6D5D2"/>
                </a:solidFill>
                <a:latin typeface="Montserrat Bold"/>
              </a:rPr>
              <a:t>Store 8</a:t>
            </a:r>
          </a:p>
        </p:txBody>
      </p:sp>
      <p:sp>
        <p:nvSpPr>
          <p:cNvPr name="TextBox 10" id="10"/>
          <p:cNvSpPr txBox="true"/>
          <p:nvPr/>
        </p:nvSpPr>
        <p:spPr>
          <a:xfrm rot="0">
            <a:off x="11869349" y="8353425"/>
            <a:ext cx="5550627" cy="438150"/>
          </a:xfrm>
          <a:prstGeom prst="rect">
            <a:avLst/>
          </a:prstGeom>
        </p:spPr>
        <p:txBody>
          <a:bodyPr anchor="t" rtlCol="false" tIns="0" lIns="0" bIns="0" rIns="0">
            <a:spAutoFit/>
          </a:bodyPr>
          <a:lstStyle/>
          <a:p>
            <a:pPr algn="ctr">
              <a:lnSpc>
                <a:spcPts val="3749"/>
              </a:lnSpc>
            </a:pPr>
            <a:r>
              <a:rPr lang="en-US" sz="2499" spc="74">
                <a:solidFill>
                  <a:srgbClr val="F2F2F2"/>
                </a:solidFill>
                <a:latin typeface="Montserrat Semi-Bold"/>
              </a:rPr>
              <a:t>Opportunity: Weekend Sales</a:t>
            </a:r>
          </a:p>
        </p:txBody>
      </p:sp>
      <p:sp>
        <p:nvSpPr>
          <p:cNvPr name="AutoShape 11" id="11"/>
          <p:cNvSpPr/>
          <p:nvPr/>
        </p:nvSpPr>
        <p:spPr>
          <a:xfrm flipH="true" flipV="true">
            <a:off x="8066913" y="3247770"/>
            <a:ext cx="4094800" cy="4432514"/>
          </a:xfrm>
          <a:prstGeom prst="line">
            <a:avLst/>
          </a:prstGeom>
          <a:ln cap="rnd" w="47625">
            <a:solidFill>
              <a:srgbClr val="BCA995"/>
            </a:solidFill>
            <a:prstDash val="solid"/>
            <a:headEnd type="none" len="sm" w="sm"/>
            <a:tailEnd type="triangle" len="med" w="lg"/>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68151" y="0"/>
            <a:ext cx="7519849" cy="10287000"/>
            <a:chOff x="0" y="0"/>
            <a:chExt cx="1980536" cy="2709333"/>
          </a:xfrm>
        </p:grpSpPr>
        <p:sp>
          <p:nvSpPr>
            <p:cNvPr name="Freeform 3" id="3"/>
            <p:cNvSpPr/>
            <p:nvPr/>
          </p:nvSpPr>
          <p:spPr>
            <a:xfrm flipH="false" flipV="false" rot="0">
              <a:off x="0" y="0"/>
              <a:ext cx="1980536" cy="2709333"/>
            </a:xfrm>
            <a:custGeom>
              <a:avLst/>
              <a:gdLst/>
              <a:ahLst/>
              <a:cxnLst/>
              <a:rect r="r" b="b" t="t" l="l"/>
              <a:pathLst>
                <a:path h="2709333" w="1980536">
                  <a:moveTo>
                    <a:pt x="0" y="0"/>
                  </a:moveTo>
                  <a:lnTo>
                    <a:pt x="1980536" y="0"/>
                  </a:lnTo>
                  <a:lnTo>
                    <a:pt x="1980536" y="2709333"/>
                  </a:lnTo>
                  <a:lnTo>
                    <a:pt x="0" y="2709333"/>
                  </a:lnTo>
                  <a:close/>
                </a:path>
              </a:pathLst>
            </a:custGeom>
            <a:solidFill>
              <a:srgbClr val="C35D4E">
                <a:alpha val="80000"/>
              </a:srgbClr>
            </a:solidFill>
          </p:spPr>
        </p:sp>
        <p:sp>
          <p:nvSpPr>
            <p:cNvPr name="TextBox 4" id="4"/>
            <p:cNvSpPr txBox="true"/>
            <p:nvPr/>
          </p:nvSpPr>
          <p:spPr>
            <a:xfrm>
              <a:off x="0" y="0"/>
              <a:ext cx="1980536" cy="2709333"/>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11708673" y="2065145"/>
            <a:ext cx="5550627" cy="538480"/>
          </a:xfrm>
          <a:prstGeom prst="rect">
            <a:avLst/>
          </a:prstGeom>
        </p:spPr>
        <p:txBody>
          <a:bodyPr anchor="t" rtlCol="false" tIns="0" lIns="0" bIns="0" rIns="0">
            <a:spAutoFit/>
          </a:bodyPr>
          <a:lstStyle/>
          <a:p>
            <a:pPr algn="l">
              <a:lnSpc>
                <a:spcPts val="4159"/>
              </a:lnSpc>
            </a:pPr>
            <a:r>
              <a:rPr lang="en-US" sz="3999">
                <a:solidFill>
                  <a:srgbClr val="F2F2F2"/>
                </a:solidFill>
                <a:latin typeface="Montserrat Bold"/>
              </a:rPr>
              <a:t>Product Category</a:t>
            </a:r>
          </a:p>
        </p:txBody>
      </p:sp>
      <p:sp>
        <p:nvSpPr>
          <p:cNvPr name="Freeform 6" id="6"/>
          <p:cNvSpPr/>
          <p:nvPr/>
        </p:nvSpPr>
        <p:spPr>
          <a:xfrm flipH="false" flipV="false" rot="0">
            <a:off x="16665239" y="2053397"/>
            <a:ext cx="418505" cy="476250"/>
          </a:xfrm>
          <a:custGeom>
            <a:avLst/>
            <a:gdLst/>
            <a:ahLst/>
            <a:cxnLst/>
            <a:rect r="r" b="b" t="t" l="l"/>
            <a:pathLst>
              <a:path h="476250" w="418505">
                <a:moveTo>
                  <a:pt x="0" y="0"/>
                </a:moveTo>
                <a:lnTo>
                  <a:pt x="418504" y="0"/>
                </a:lnTo>
                <a:lnTo>
                  <a:pt x="418504" y="476250"/>
                </a:lnTo>
                <a:lnTo>
                  <a:pt x="0" y="476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708673" y="3123945"/>
            <a:ext cx="5550627" cy="3263107"/>
          </a:xfrm>
          <a:prstGeom prst="rect">
            <a:avLst/>
          </a:prstGeom>
        </p:spPr>
        <p:txBody>
          <a:bodyPr anchor="t" rtlCol="false" tIns="0" lIns="0" bIns="0" rIns="0">
            <a:spAutoFit/>
          </a:bodyPr>
          <a:lstStyle/>
          <a:p>
            <a:pPr algn="l" marL="539748" indent="-269874" lvl="1">
              <a:lnSpc>
                <a:spcPts val="4374"/>
              </a:lnSpc>
              <a:buFont typeface="Arial"/>
              <a:buChar char="•"/>
            </a:pPr>
            <a:r>
              <a:rPr lang="en-US" sz="2499" spc="74">
                <a:solidFill>
                  <a:srgbClr val="F4E1DE"/>
                </a:solidFill>
                <a:latin typeface="Montserrat Semi-Bold"/>
              </a:rPr>
              <a:t>Most Profitable Categories</a:t>
            </a:r>
            <a:r>
              <a:rPr lang="en-US" sz="2499" spc="74">
                <a:solidFill>
                  <a:srgbClr val="F2F2F2"/>
                </a:solidFill>
                <a:latin typeface="Montserrat Medium"/>
              </a:rPr>
              <a:t>: </a:t>
            </a:r>
          </a:p>
          <a:p>
            <a:pPr algn="l" marL="971550" indent="-323850" lvl="2">
              <a:lnSpc>
                <a:spcPts val="3937"/>
              </a:lnSpc>
              <a:buFont typeface="Arial"/>
              <a:buChar char="⚬"/>
            </a:pPr>
            <a:r>
              <a:rPr lang="en-US" sz="2250" spc="67">
                <a:solidFill>
                  <a:srgbClr val="F2F2F2"/>
                </a:solidFill>
                <a:latin typeface="Montserrat Medium"/>
              </a:rPr>
              <a:t>Women’s Apparel</a:t>
            </a:r>
          </a:p>
          <a:p>
            <a:pPr algn="l" marL="971550" indent="-323850" lvl="2">
              <a:lnSpc>
                <a:spcPts val="3937"/>
              </a:lnSpc>
              <a:buFont typeface="Arial"/>
              <a:buChar char="⚬"/>
            </a:pPr>
            <a:r>
              <a:rPr lang="en-US" sz="2250" spc="67">
                <a:solidFill>
                  <a:srgbClr val="F2F2F2"/>
                </a:solidFill>
                <a:latin typeface="Montserrat Medium"/>
              </a:rPr>
              <a:t>Men’s Apparel</a:t>
            </a:r>
          </a:p>
          <a:p>
            <a:pPr algn="l">
              <a:lnSpc>
                <a:spcPts val="1749"/>
              </a:lnSpc>
            </a:pPr>
          </a:p>
          <a:p>
            <a:pPr algn="l" marL="539748" indent="-269874" lvl="1">
              <a:lnSpc>
                <a:spcPts val="4374"/>
              </a:lnSpc>
              <a:buFont typeface="Arial"/>
              <a:buChar char="•"/>
            </a:pPr>
            <a:r>
              <a:rPr lang="en-US" sz="2499" spc="74">
                <a:solidFill>
                  <a:srgbClr val="F4E1DE"/>
                </a:solidFill>
                <a:latin typeface="Montserrat Semi-Bold"/>
              </a:rPr>
              <a:t>Weekly Sales Trends</a:t>
            </a:r>
            <a:r>
              <a:rPr lang="en-US" sz="2499" spc="74">
                <a:solidFill>
                  <a:srgbClr val="F2F2F2"/>
                </a:solidFill>
                <a:latin typeface="Montserrat Medium"/>
              </a:rPr>
              <a:t>: </a:t>
            </a:r>
          </a:p>
          <a:p>
            <a:pPr algn="l" marL="971550" indent="-323850" lvl="2">
              <a:lnSpc>
                <a:spcPts val="3937"/>
              </a:lnSpc>
              <a:buFont typeface="Arial"/>
              <a:buChar char="⚬"/>
            </a:pPr>
            <a:r>
              <a:rPr lang="en-US" sz="2250" spc="67">
                <a:solidFill>
                  <a:srgbClr val="F2F2F2"/>
                </a:solidFill>
                <a:latin typeface="Montserrat Medium"/>
              </a:rPr>
              <a:t>Relatively stable across the week for all categories</a:t>
            </a:r>
          </a:p>
        </p:txBody>
      </p:sp>
      <p:sp>
        <p:nvSpPr>
          <p:cNvPr name="Freeform 8" id="8"/>
          <p:cNvSpPr/>
          <p:nvPr/>
        </p:nvSpPr>
        <p:spPr>
          <a:xfrm flipH="false" flipV="false" rot="0">
            <a:off x="634599" y="1339662"/>
            <a:ext cx="9382506" cy="7691473"/>
          </a:xfrm>
          <a:custGeom>
            <a:avLst/>
            <a:gdLst/>
            <a:ahLst/>
            <a:cxnLst/>
            <a:rect r="r" b="b" t="t" l="l"/>
            <a:pathLst>
              <a:path h="7691473" w="9382506">
                <a:moveTo>
                  <a:pt x="0" y="0"/>
                </a:moveTo>
                <a:lnTo>
                  <a:pt x="9382506" y="0"/>
                </a:lnTo>
                <a:lnTo>
                  <a:pt x="9382506" y="7691473"/>
                </a:lnTo>
                <a:lnTo>
                  <a:pt x="0" y="7691473"/>
                </a:lnTo>
                <a:lnTo>
                  <a:pt x="0" y="0"/>
                </a:lnTo>
                <a:close/>
              </a:path>
            </a:pathLst>
          </a:custGeom>
          <a:blipFill>
            <a:blip r:embed="rId4"/>
            <a:stretch>
              <a:fillRect l="0" t="0" r="0" b="0"/>
            </a:stretch>
          </a:blipFill>
        </p:spPr>
      </p:sp>
      <p:sp>
        <p:nvSpPr>
          <p:cNvPr name="AutoShape 9" id="9"/>
          <p:cNvSpPr/>
          <p:nvPr/>
        </p:nvSpPr>
        <p:spPr>
          <a:xfrm flipH="true" flipV="true">
            <a:off x="9144000" y="2603625"/>
            <a:ext cx="3053514" cy="1374712"/>
          </a:xfrm>
          <a:prstGeom prst="line">
            <a:avLst/>
          </a:prstGeom>
          <a:ln cap="rnd" w="47625">
            <a:solidFill>
              <a:srgbClr val="BCA995"/>
            </a:solidFill>
            <a:prstDash val="solid"/>
            <a:headEnd type="none" len="sm" w="sm"/>
            <a:tailEnd type="triangle" len="med" w="lg"/>
          </a:ln>
        </p:spPr>
      </p:sp>
      <p:sp>
        <p:nvSpPr>
          <p:cNvPr name="AutoShape 10" id="10"/>
          <p:cNvSpPr/>
          <p:nvPr/>
        </p:nvSpPr>
        <p:spPr>
          <a:xfrm flipH="true" flipV="true">
            <a:off x="9144000" y="4186423"/>
            <a:ext cx="3053514" cy="278329"/>
          </a:xfrm>
          <a:prstGeom prst="line">
            <a:avLst/>
          </a:prstGeom>
          <a:ln cap="rnd" w="47625">
            <a:solidFill>
              <a:srgbClr val="BCA995"/>
            </a:solidFill>
            <a:prstDash val="solid"/>
            <a:headEnd type="none" len="sm" w="sm"/>
            <a:tailEnd type="triangle" len="med" w="lg"/>
          </a:ln>
        </p:spPr>
      </p:sp>
      <p:sp>
        <p:nvSpPr>
          <p:cNvPr name="TextBox 11" id="11"/>
          <p:cNvSpPr txBox="true"/>
          <p:nvPr/>
        </p:nvSpPr>
        <p:spPr>
          <a:xfrm rot="0">
            <a:off x="11708673" y="1511112"/>
            <a:ext cx="4699023" cy="327025"/>
          </a:xfrm>
          <a:prstGeom prst="rect">
            <a:avLst/>
          </a:prstGeom>
        </p:spPr>
        <p:txBody>
          <a:bodyPr anchor="t" rtlCol="false" tIns="0" lIns="0" bIns="0" rIns="0">
            <a:spAutoFit/>
          </a:bodyPr>
          <a:lstStyle/>
          <a:p>
            <a:pPr algn="l">
              <a:lnSpc>
                <a:spcPts val="2599"/>
              </a:lnSpc>
            </a:pPr>
            <a:r>
              <a:rPr lang="en-US" sz="2499">
                <a:solidFill>
                  <a:srgbClr val="E6D5D2"/>
                </a:solidFill>
                <a:latin typeface="Montserrat Bold"/>
              </a:rPr>
              <a:t>Store 8</a:t>
            </a:r>
          </a:p>
        </p:txBody>
      </p:sp>
      <p:sp>
        <p:nvSpPr>
          <p:cNvPr name="TextBox 12" id="12"/>
          <p:cNvSpPr txBox="true"/>
          <p:nvPr/>
        </p:nvSpPr>
        <p:spPr>
          <a:xfrm rot="0">
            <a:off x="11752762" y="7170534"/>
            <a:ext cx="5550627" cy="1371600"/>
          </a:xfrm>
          <a:prstGeom prst="rect">
            <a:avLst/>
          </a:prstGeom>
        </p:spPr>
        <p:txBody>
          <a:bodyPr anchor="t" rtlCol="false" tIns="0" lIns="0" bIns="0" rIns="0">
            <a:spAutoFit/>
          </a:bodyPr>
          <a:lstStyle/>
          <a:p>
            <a:pPr algn="ctr">
              <a:lnSpc>
                <a:spcPts val="3749"/>
              </a:lnSpc>
            </a:pPr>
            <a:r>
              <a:rPr lang="en-US" sz="2499" spc="74">
                <a:solidFill>
                  <a:srgbClr val="F2F2F2"/>
                </a:solidFill>
                <a:latin typeface="Montserrat Semi-Bold"/>
              </a:rPr>
              <a:t>Opportunity:</a:t>
            </a:r>
          </a:p>
          <a:p>
            <a:pPr algn="ctr">
              <a:lnSpc>
                <a:spcPts val="3749"/>
              </a:lnSpc>
            </a:pPr>
            <a:r>
              <a:rPr lang="en-US" sz="2499" spc="74">
                <a:solidFill>
                  <a:srgbClr val="F2F2F2"/>
                </a:solidFill>
                <a:latin typeface="Montserrat Semi-Bold"/>
              </a:rPr>
              <a:t>There is room to maximize profit from high-margin items!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7519849" cy="10287000"/>
            <a:chOff x="0" y="0"/>
            <a:chExt cx="1980536" cy="2709333"/>
          </a:xfrm>
        </p:grpSpPr>
        <p:sp>
          <p:nvSpPr>
            <p:cNvPr name="Freeform 3" id="3"/>
            <p:cNvSpPr/>
            <p:nvPr/>
          </p:nvSpPr>
          <p:spPr>
            <a:xfrm flipH="false" flipV="false" rot="0">
              <a:off x="0" y="0"/>
              <a:ext cx="1980536" cy="2709333"/>
            </a:xfrm>
            <a:custGeom>
              <a:avLst/>
              <a:gdLst/>
              <a:ahLst/>
              <a:cxnLst/>
              <a:rect r="r" b="b" t="t" l="l"/>
              <a:pathLst>
                <a:path h="2709333" w="1980536">
                  <a:moveTo>
                    <a:pt x="0" y="0"/>
                  </a:moveTo>
                  <a:lnTo>
                    <a:pt x="1980536" y="0"/>
                  </a:lnTo>
                  <a:lnTo>
                    <a:pt x="1980536" y="2709333"/>
                  </a:lnTo>
                  <a:lnTo>
                    <a:pt x="0" y="2709333"/>
                  </a:lnTo>
                  <a:close/>
                </a:path>
              </a:pathLst>
            </a:custGeom>
            <a:solidFill>
              <a:srgbClr val="C35D4E">
                <a:alpha val="80000"/>
              </a:srgbClr>
            </a:solidFill>
          </p:spPr>
        </p:sp>
        <p:sp>
          <p:nvSpPr>
            <p:cNvPr name="TextBox 4" id="4"/>
            <p:cNvSpPr txBox="true"/>
            <p:nvPr/>
          </p:nvSpPr>
          <p:spPr>
            <a:xfrm>
              <a:off x="0" y="0"/>
              <a:ext cx="1980536" cy="2709333"/>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940522" y="2065145"/>
            <a:ext cx="5550627" cy="538480"/>
          </a:xfrm>
          <a:prstGeom prst="rect">
            <a:avLst/>
          </a:prstGeom>
        </p:spPr>
        <p:txBody>
          <a:bodyPr anchor="t" rtlCol="false" tIns="0" lIns="0" bIns="0" rIns="0">
            <a:spAutoFit/>
          </a:bodyPr>
          <a:lstStyle/>
          <a:p>
            <a:pPr algn="l">
              <a:lnSpc>
                <a:spcPts val="4159"/>
              </a:lnSpc>
            </a:pPr>
            <a:r>
              <a:rPr lang="en-US" sz="3999">
                <a:solidFill>
                  <a:srgbClr val="F2F2F2"/>
                </a:solidFill>
                <a:latin typeface="Montserrat Bold"/>
              </a:rPr>
              <a:t>Recommendations</a:t>
            </a:r>
          </a:p>
        </p:txBody>
      </p:sp>
      <p:sp>
        <p:nvSpPr>
          <p:cNvPr name="Freeform 6" id="6"/>
          <p:cNvSpPr/>
          <p:nvPr/>
        </p:nvSpPr>
        <p:spPr>
          <a:xfrm flipH="false" flipV="false" rot="0">
            <a:off x="6195315" y="2053397"/>
            <a:ext cx="406598" cy="476250"/>
          </a:xfrm>
          <a:custGeom>
            <a:avLst/>
            <a:gdLst/>
            <a:ahLst/>
            <a:cxnLst/>
            <a:rect r="r" b="b" t="t" l="l"/>
            <a:pathLst>
              <a:path h="476250" w="406598">
                <a:moveTo>
                  <a:pt x="0" y="0"/>
                </a:moveTo>
                <a:lnTo>
                  <a:pt x="406598" y="0"/>
                </a:lnTo>
                <a:lnTo>
                  <a:pt x="406598" y="476250"/>
                </a:lnTo>
                <a:lnTo>
                  <a:pt x="0" y="476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84611" y="3247770"/>
            <a:ext cx="476250" cy="476250"/>
          </a:xfrm>
          <a:custGeom>
            <a:avLst/>
            <a:gdLst/>
            <a:ahLst/>
            <a:cxnLst/>
            <a:rect r="r" b="b" t="t" l="l"/>
            <a:pathLst>
              <a:path h="476250" w="476250">
                <a:moveTo>
                  <a:pt x="0" y="0"/>
                </a:moveTo>
                <a:lnTo>
                  <a:pt x="476250" y="0"/>
                </a:lnTo>
                <a:lnTo>
                  <a:pt x="476250" y="476250"/>
                </a:lnTo>
                <a:lnTo>
                  <a:pt x="0" y="476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40522" y="5371973"/>
            <a:ext cx="467916" cy="476250"/>
          </a:xfrm>
          <a:custGeom>
            <a:avLst/>
            <a:gdLst/>
            <a:ahLst/>
            <a:cxnLst/>
            <a:rect r="r" b="b" t="t" l="l"/>
            <a:pathLst>
              <a:path h="476250" w="467916">
                <a:moveTo>
                  <a:pt x="0" y="0"/>
                </a:moveTo>
                <a:lnTo>
                  <a:pt x="467915" y="0"/>
                </a:lnTo>
                <a:lnTo>
                  <a:pt x="467915" y="476250"/>
                </a:lnTo>
                <a:lnTo>
                  <a:pt x="0" y="4762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667376" y="3181095"/>
            <a:ext cx="5238750" cy="1346835"/>
          </a:xfrm>
          <a:prstGeom prst="rect">
            <a:avLst/>
          </a:prstGeom>
        </p:spPr>
        <p:txBody>
          <a:bodyPr anchor="t" rtlCol="false" tIns="0" lIns="0" bIns="0" rIns="0">
            <a:spAutoFit/>
          </a:bodyPr>
          <a:lstStyle/>
          <a:p>
            <a:pPr algn="l">
              <a:lnSpc>
                <a:spcPts val="3600"/>
              </a:lnSpc>
            </a:pPr>
            <a:r>
              <a:rPr lang="en-US" sz="2400" spc="72">
                <a:solidFill>
                  <a:srgbClr val="F4E1DE"/>
                </a:solidFill>
                <a:latin typeface="Montserrat Semi-Bold"/>
              </a:rPr>
              <a:t>Focus on higher-margin products during peak shopping days</a:t>
            </a:r>
          </a:p>
        </p:txBody>
      </p:sp>
      <p:sp>
        <p:nvSpPr>
          <p:cNvPr name="TextBox 10" id="10"/>
          <p:cNvSpPr txBox="true"/>
          <p:nvPr/>
        </p:nvSpPr>
        <p:spPr>
          <a:xfrm rot="0">
            <a:off x="940522" y="1511112"/>
            <a:ext cx="4699023" cy="327025"/>
          </a:xfrm>
          <a:prstGeom prst="rect">
            <a:avLst/>
          </a:prstGeom>
        </p:spPr>
        <p:txBody>
          <a:bodyPr anchor="t" rtlCol="false" tIns="0" lIns="0" bIns="0" rIns="0">
            <a:spAutoFit/>
          </a:bodyPr>
          <a:lstStyle/>
          <a:p>
            <a:pPr algn="l">
              <a:lnSpc>
                <a:spcPts val="2599"/>
              </a:lnSpc>
            </a:pPr>
            <a:r>
              <a:rPr lang="en-US" sz="2499">
                <a:solidFill>
                  <a:srgbClr val="E6D5D2"/>
                </a:solidFill>
                <a:latin typeface="Montserrat Bold"/>
              </a:rPr>
              <a:t>Store 8</a:t>
            </a:r>
          </a:p>
        </p:txBody>
      </p:sp>
      <p:sp>
        <p:nvSpPr>
          <p:cNvPr name="TextBox 11" id="11"/>
          <p:cNvSpPr txBox="true"/>
          <p:nvPr/>
        </p:nvSpPr>
        <p:spPr>
          <a:xfrm rot="0">
            <a:off x="1667376" y="5305298"/>
            <a:ext cx="5238750" cy="432435"/>
          </a:xfrm>
          <a:prstGeom prst="rect">
            <a:avLst/>
          </a:prstGeom>
        </p:spPr>
        <p:txBody>
          <a:bodyPr anchor="t" rtlCol="false" tIns="0" lIns="0" bIns="0" rIns="0">
            <a:spAutoFit/>
          </a:bodyPr>
          <a:lstStyle/>
          <a:p>
            <a:pPr algn="l">
              <a:lnSpc>
                <a:spcPts val="3600"/>
              </a:lnSpc>
            </a:pPr>
            <a:r>
              <a:rPr lang="en-US" sz="2400" spc="72">
                <a:solidFill>
                  <a:srgbClr val="F4E1DE"/>
                </a:solidFill>
                <a:latin typeface="Montserrat Semi-Bold"/>
              </a:rPr>
              <a:t>Weekend Promotions</a:t>
            </a:r>
          </a:p>
        </p:txBody>
      </p:sp>
      <p:sp>
        <p:nvSpPr>
          <p:cNvPr name="Freeform 12" id="12"/>
          <p:cNvSpPr/>
          <p:nvPr/>
        </p:nvSpPr>
        <p:spPr>
          <a:xfrm flipH="false" flipV="false" rot="0">
            <a:off x="8072299" y="1631993"/>
            <a:ext cx="9620250" cy="7211507"/>
          </a:xfrm>
          <a:custGeom>
            <a:avLst/>
            <a:gdLst/>
            <a:ahLst/>
            <a:cxnLst/>
            <a:rect r="r" b="b" t="t" l="l"/>
            <a:pathLst>
              <a:path h="7211507" w="9620250">
                <a:moveTo>
                  <a:pt x="0" y="0"/>
                </a:moveTo>
                <a:lnTo>
                  <a:pt x="9620250" y="0"/>
                </a:lnTo>
                <a:lnTo>
                  <a:pt x="9620250" y="7211507"/>
                </a:lnTo>
                <a:lnTo>
                  <a:pt x="0" y="7211507"/>
                </a:lnTo>
                <a:lnTo>
                  <a:pt x="0" y="0"/>
                </a:lnTo>
                <a:close/>
              </a:path>
            </a:pathLst>
          </a:custGeom>
          <a:blipFill>
            <a:blip r:embed="rId8"/>
            <a:stretch>
              <a:fillRect l="0" t="0" r="-1895" b="0"/>
            </a:stretch>
          </a:blipFill>
        </p:spPr>
      </p:sp>
      <p:sp>
        <p:nvSpPr>
          <p:cNvPr name="TextBox 13" id="13"/>
          <p:cNvSpPr txBox="true"/>
          <p:nvPr/>
        </p:nvSpPr>
        <p:spPr>
          <a:xfrm rot="0">
            <a:off x="1667376" y="5842508"/>
            <a:ext cx="5238750" cy="1977390"/>
          </a:xfrm>
          <a:prstGeom prst="rect">
            <a:avLst/>
          </a:prstGeom>
        </p:spPr>
        <p:txBody>
          <a:bodyPr anchor="t" rtlCol="false" tIns="0" lIns="0" bIns="0" rIns="0">
            <a:spAutoFit/>
          </a:bodyPr>
          <a:lstStyle/>
          <a:p>
            <a:pPr algn="l" marL="453392" indent="-226696" lvl="1">
              <a:lnSpc>
                <a:spcPts val="3150"/>
              </a:lnSpc>
              <a:buFont typeface="Arial"/>
              <a:buChar char="•"/>
            </a:pPr>
            <a:r>
              <a:rPr lang="en-US" sz="2100" spc="63">
                <a:solidFill>
                  <a:srgbClr val="F4E1DE"/>
                </a:solidFill>
                <a:latin typeface="Montserrat Semi-Bold"/>
              </a:rPr>
              <a:t>Upselling</a:t>
            </a:r>
          </a:p>
          <a:p>
            <a:pPr algn="l" marL="453392" indent="-226696" lvl="1">
              <a:lnSpc>
                <a:spcPts val="3150"/>
              </a:lnSpc>
              <a:buFont typeface="Arial"/>
              <a:buChar char="•"/>
            </a:pPr>
            <a:r>
              <a:rPr lang="en-US" sz="2100" spc="63">
                <a:solidFill>
                  <a:srgbClr val="F4E1DE"/>
                </a:solidFill>
                <a:latin typeface="Montserrat Semi-Bold"/>
              </a:rPr>
              <a:t>Product Bundling Discounts</a:t>
            </a:r>
          </a:p>
          <a:p>
            <a:pPr algn="l" marL="906783" indent="-302261" lvl="2">
              <a:lnSpc>
                <a:spcPts val="3150"/>
              </a:lnSpc>
              <a:buFont typeface="Arial"/>
              <a:buChar char="⚬"/>
            </a:pPr>
            <a:r>
              <a:rPr lang="en-US" sz="2100" spc="63">
                <a:solidFill>
                  <a:srgbClr val="F4E1DE"/>
                </a:solidFill>
                <a:latin typeface="Montserrat Semi-Bold"/>
              </a:rPr>
              <a:t>e.g., Buy 2 for 20% off, buy 3 for 30% off</a:t>
            </a:r>
          </a:p>
          <a:p>
            <a:pPr algn="l" marL="453392" indent="-226696" lvl="1">
              <a:lnSpc>
                <a:spcPts val="3150"/>
              </a:lnSpc>
              <a:buFont typeface="Arial"/>
              <a:buChar char="•"/>
            </a:pPr>
            <a:r>
              <a:rPr lang="en-US" sz="2100" spc="63">
                <a:solidFill>
                  <a:srgbClr val="F4E1DE"/>
                </a:solidFill>
                <a:latin typeface="Montserrat Semi-Bold"/>
              </a:rPr>
              <a:t>Increase transaction values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2322152" y="3581536"/>
            <a:ext cx="13643696" cy="2693670"/>
          </a:xfrm>
          <a:prstGeom prst="rect">
            <a:avLst/>
          </a:prstGeom>
        </p:spPr>
        <p:txBody>
          <a:bodyPr anchor="t" rtlCol="false" tIns="0" lIns="0" bIns="0" rIns="0">
            <a:spAutoFit/>
          </a:bodyPr>
          <a:lstStyle/>
          <a:p>
            <a:pPr algn="ctr">
              <a:lnSpc>
                <a:spcPts val="10560"/>
              </a:lnSpc>
            </a:pPr>
            <a:r>
              <a:rPr lang="en-US" sz="9600">
                <a:solidFill>
                  <a:srgbClr val="2A4C62"/>
                </a:solidFill>
                <a:latin typeface="Montserrat Ultra-Bold"/>
              </a:rPr>
              <a:t>Single-Store vs Multi-Store States</a:t>
            </a:r>
          </a:p>
        </p:txBody>
      </p:sp>
      <p:sp>
        <p:nvSpPr>
          <p:cNvPr name="AutoShape 3" id="3"/>
          <p:cNvSpPr/>
          <p:nvPr/>
        </p:nvSpPr>
        <p:spPr>
          <a:xfrm>
            <a:off x="5263271" y="6640987"/>
            <a:ext cx="7761458" cy="0"/>
          </a:xfrm>
          <a:prstGeom prst="line">
            <a:avLst/>
          </a:prstGeom>
          <a:ln cap="flat" w="9525">
            <a:solidFill>
              <a:srgbClr val="486A82"/>
            </a:solidFill>
            <a:prstDash val="solid"/>
            <a:headEnd type="none" len="sm" w="sm"/>
            <a:tailEnd type="none" len="sm" w="sm"/>
          </a:ln>
        </p:spPr>
      </p:sp>
      <p:grpSp>
        <p:nvGrpSpPr>
          <p:cNvPr name="Group 4" id="4"/>
          <p:cNvGrpSpPr/>
          <p:nvPr/>
        </p:nvGrpSpPr>
        <p:grpSpPr>
          <a:xfrm rot="-10800000">
            <a:off x="15195136" y="1901732"/>
            <a:ext cx="1189812" cy="1187909"/>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7D9EB3"/>
            </a:solidFill>
          </p:spPr>
        </p:sp>
      </p:grpSp>
      <p:grpSp>
        <p:nvGrpSpPr>
          <p:cNvPr name="Group 6" id="6"/>
          <p:cNvGrpSpPr/>
          <p:nvPr/>
        </p:nvGrpSpPr>
        <p:grpSpPr>
          <a:xfrm rot="0">
            <a:off x="1908221" y="7198541"/>
            <a:ext cx="1189812" cy="1187909"/>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7D9EB3"/>
            </a:solidFill>
          </p:spPr>
        </p:sp>
      </p:grpSp>
      <p:sp>
        <p:nvSpPr>
          <p:cNvPr name="TextBox 8" id="8"/>
          <p:cNvSpPr txBox="true"/>
          <p:nvPr/>
        </p:nvSpPr>
        <p:spPr>
          <a:xfrm rot="0">
            <a:off x="7600950" y="2400436"/>
            <a:ext cx="3086100" cy="914400"/>
          </a:xfrm>
          <a:prstGeom prst="rect">
            <a:avLst/>
          </a:prstGeom>
        </p:spPr>
        <p:txBody>
          <a:bodyPr anchor="t" rtlCol="false" tIns="0" lIns="0" bIns="0" rIns="0">
            <a:spAutoFit/>
          </a:bodyPr>
          <a:lstStyle/>
          <a:p>
            <a:pPr algn="ctr">
              <a:lnSpc>
                <a:spcPts val="7200"/>
              </a:lnSpc>
            </a:pPr>
            <a:r>
              <a:rPr lang="en-US" sz="6000">
                <a:solidFill>
                  <a:srgbClr val="7D9EB3"/>
                </a:solidFill>
                <a:latin typeface="Montserrat Ultra-Bold"/>
              </a:rPr>
              <a:t>04</a:t>
            </a:r>
          </a:p>
        </p:txBody>
      </p:sp>
      <p:sp>
        <p:nvSpPr>
          <p:cNvPr name="TextBox 9" id="9"/>
          <p:cNvSpPr txBox="true"/>
          <p:nvPr/>
        </p:nvSpPr>
        <p:spPr>
          <a:xfrm rot="0">
            <a:off x="5476875" y="6881906"/>
            <a:ext cx="7334250" cy="815340"/>
          </a:xfrm>
          <a:prstGeom prst="rect">
            <a:avLst/>
          </a:prstGeom>
        </p:spPr>
        <p:txBody>
          <a:bodyPr anchor="t" rtlCol="false" tIns="0" lIns="0" bIns="0" rIns="0">
            <a:spAutoFit/>
          </a:bodyPr>
          <a:lstStyle/>
          <a:p>
            <a:pPr algn="ctr" marL="0" indent="0" lvl="0">
              <a:lnSpc>
                <a:spcPts val="3359"/>
              </a:lnSpc>
              <a:spcBef>
                <a:spcPct val="0"/>
              </a:spcBef>
            </a:pPr>
            <a:r>
              <a:rPr lang="en-US" sz="2400" spc="12">
                <a:solidFill>
                  <a:srgbClr val="486A82"/>
                </a:solidFill>
                <a:latin typeface="Montserrat Medium"/>
              </a:rPr>
              <a:t>What can we learn about having more than one store in a state?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4028964" y="3642603"/>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50173" y="0"/>
                  </a:moveTo>
                  <a:lnTo>
                    <a:pt x="762627" y="0"/>
                  </a:lnTo>
                  <a:cubicBezTo>
                    <a:pt x="775934" y="0"/>
                    <a:pt x="788695" y="5286"/>
                    <a:pt x="798105" y="14695"/>
                  </a:cubicBezTo>
                  <a:cubicBezTo>
                    <a:pt x="807514" y="24105"/>
                    <a:pt x="812800" y="36866"/>
                    <a:pt x="812800" y="50173"/>
                  </a:cubicBezTo>
                  <a:lnTo>
                    <a:pt x="812800" y="762627"/>
                  </a:lnTo>
                  <a:cubicBezTo>
                    <a:pt x="812800" y="775934"/>
                    <a:pt x="807514" y="788695"/>
                    <a:pt x="798105" y="798105"/>
                  </a:cubicBezTo>
                  <a:cubicBezTo>
                    <a:pt x="788695" y="807514"/>
                    <a:pt x="775934" y="812800"/>
                    <a:pt x="762627" y="812800"/>
                  </a:cubicBezTo>
                  <a:lnTo>
                    <a:pt x="50173" y="812800"/>
                  </a:lnTo>
                  <a:cubicBezTo>
                    <a:pt x="36866" y="812800"/>
                    <a:pt x="24105" y="807514"/>
                    <a:pt x="14695" y="798105"/>
                  </a:cubicBezTo>
                  <a:cubicBezTo>
                    <a:pt x="5286" y="788695"/>
                    <a:pt x="0" y="775934"/>
                    <a:pt x="0" y="762627"/>
                  </a:cubicBezTo>
                  <a:lnTo>
                    <a:pt x="0" y="50173"/>
                  </a:lnTo>
                  <a:cubicBezTo>
                    <a:pt x="0" y="36866"/>
                    <a:pt x="5286" y="24105"/>
                    <a:pt x="14695" y="14695"/>
                  </a:cubicBezTo>
                  <a:cubicBezTo>
                    <a:pt x="24105" y="5286"/>
                    <a:pt x="36866" y="0"/>
                    <a:pt x="50173" y="0"/>
                  </a:cubicBezTo>
                  <a:close/>
                </a:path>
              </a:pathLst>
            </a:custGeom>
            <a:solidFill>
              <a:srgbClr val="D6DEE1"/>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2160"/>
                </a:lnSpc>
              </a:pPr>
            </a:p>
          </p:txBody>
        </p:sp>
      </p:grpSp>
      <p:grpSp>
        <p:nvGrpSpPr>
          <p:cNvPr name="Group 5" id="5"/>
          <p:cNvGrpSpPr/>
          <p:nvPr/>
        </p:nvGrpSpPr>
        <p:grpSpPr>
          <a:xfrm rot="0">
            <a:off x="5456464" y="3642603"/>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50173" y="0"/>
                  </a:moveTo>
                  <a:lnTo>
                    <a:pt x="762627" y="0"/>
                  </a:lnTo>
                  <a:cubicBezTo>
                    <a:pt x="775934" y="0"/>
                    <a:pt x="788695" y="5286"/>
                    <a:pt x="798105" y="14695"/>
                  </a:cubicBezTo>
                  <a:cubicBezTo>
                    <a:pt x="807514" y="24105"/>
                    <a:pt x="812800" y="36866"/>
                    <a:pt x="812800" y="50173"/>
                  </a:cubicBezTo>
                  <a:lnTo>
                    <a:pt x="812800" y="762627"/>
                  </a:lnTo>
                  <a:cubicBezTo>
                    <a:pt x="812800" y="775934"/>
                    <a:pt x="807514" y="788695"/>
                    <a:pt x="798105" y="798105"/>
                  </a:cubicBezTo>
                  <a:cubicBezTo>
                    <a:pt x="788695" y="807514"/>
                    <a:pt x="775934" y="812800"/>
                    <a:pt x="762627" y="812800"/>
                  </a:cubicBezTo>
                  <a:lnTo>
                    <a:pt x="50173" y="812800"/>
                  </a:lnTo>
                  <a:cubicBezTo>
                    <a:pt x="36866" y="812800"/>
                    <a:pt x="24105" y="807514"/>
                    <a:pt x="14695" y="798105"/>
                  </a:cubicBezTo>
                  <a:cubicBezTo>
                    <a:pt x="5286" y="788695"/>
                    <a:pt x="0" y="775934"/>
                    <a:pt x="0" y="762627"/>
                  </a:cubicBezTo>
                  <a:lnTo>
                    <a:pt x="0" y="50173"/>
                  </a:lnTo>
                  <a:cubicBezTo>
                    <a:pt x="0" y="36866"/>
                    <a:pt x="5286" y="24105"/>
                    <a:pt x="14695" y="14695"/>
                  </a:cubicBezTo>
                  <a:cubicBezTo>
                    <a:pt x="24105" y="5286"/>
                    <a:pt x="36866" y="0"/>
                    <a:pt x="50173" y="0"/>
                  </a:cubicBezTo>
                  <a:close/>
                </a:path>
              </a:pathLst>
            </a:custGeom>
            <a:solidFill>
              <a:srgbClr val="D6DEE1"/>
            </a:solidFill>
          </p:spPr>
        </p:sp>
        <p:sp>
          <p:nvSpPr>
            <p:cNvPr name="TextBox 7" id="7"/>
            <p:cNvSpPr txBox="true"/>
            <p:nvPr/>
          </p:nvSpPr>
          <p:spPr>
            <a:xfrm>
              <a:off x="0" y="0"/>
              <a:ext cx="812800" cy="812800"/>
            </a:xfrm>
            <a:prstGeom prst="rect">
              <a:avLst/>
            </a:prstGeom>
          </p:spPr>
          <p:txBody>
            <a:bodyPr anchor="ctr" rtlCol="false" tIns="50800" lIns="50800" bIns="50800" rIns="50800"/>
            <a:lstStyle/>
            <a:p>
              <a:pPr algn="ctr">
                <a:lnSpc>
                  <a:spcPts val="2160"/>
                </a:lnSpc>
              </a:pPr>
            </a:p>
          </p:txBody>
        </p:sp>
      </p:grpSp>
      <p:grpSp>
        <p:nvGrpSpPr>
          <p:cNvPr name="Group 8" id="8"/>
          <p:cNvGrpSpPr/>
          <p:nvPr/>
        </p:nvGrpSpPr>
        <p:grpSpPr>
          <a:xfrm rot="0">
            <a:off x="1170214" y="3642603"/>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50173" y="0"/>
                  </a:moveTo>
                  <a:lnTo>
                    <a:pt x="762627" y="0"/>
                  </a:lnTo>
                  <a:cubicBezTo>
                    <a:pt x="775934" y="0"/>
                    <a:pt x="788695" y="5286"/>
                    <a:pt x="798105" y="14695"/>
                  </a:cubicBezTo>
                  <a:cubicBezTo>
                    <a:pt x="807514" y="24105"/>
                    <a:pt x="812800" y="36866"/>
                    <a:pt x="812800" y="50173"/>
                  </a:cubicBezTo>
                  <a:lnTo>
                    <a:pt x="812800" y="762627"/>
                  </a:lnTo>
                  <a:cubicBezTo>
                    <a:pt x="812800" y="775934"/>
                    <a:pt x="807514" y="788695"/>
                    <a:pt x="798105" y="798105"/>
                  </a:cubicBezTo>
                  <a:cubicBezTo>
                    <a:pt x="788695" y="807514"/>
                    <a:pt x="775934" y="812800"/>
                    <a:pt x="762627" y="812800"/>
                  </a:cubicBezTo>
                  <a:lnTo>
                    <a:pt x="50173" y="812800"/>
                  </a:lnTo>
                  <a:cubicBezTo>
                    <a:pt x="36866" y="812800"/>
                    <a:pt x="24105" y="807514"/>
                    <a:pt x="14695" y="798105"/>
                  </a:cubicBezTo>
                  <a:cubicBezTo>
                    <a:pt x="5286" y="788695"/>
                    <a:pt x="0" y="775934"/>
                    <a:pt x="0" y="762627"/>
                  </a:cubicBezTo>
                  <a:lnTo>
                    <a:pt x="0" y="50173"/>
                  </a:lnTo>
                  <a:cubicBezTo>
                    <a:pt x="0" y="36866"/>
                    <a:pt x="5286" y="24105"/>
                    <a:pt x="14695" y="14695"/>
                  </a:cubicBezTo>
                  <a:cubicBezTo>
                    <a:pt x="24105" y="5286"/>
                    <a:pt x="36866" y="0"/>
                    <a:pt x="50173" y="0"/>
                  </a:cubicBezTo>
                  <a:close/>
                </a:path>
              </a:pathLst>
            </a:custGeom>
            <a:solidFill>
              <a:srgbClr val="D6DEE1"/>
            </a:solidFill>
          </p:spPr>
        </p:sp>
        <p:sp>
          <p:nvSpPr>
            <p:cNvPr name="TextBox 10" id="10"/>
            <p:cNvSpPr txBox="true"/>
            <p:nvPr/>
          </p:nvSpPr>
          <p:spPr>
            <a:xfrm>
              <a:off x="0" y="0"/>
              <a:ext cx="812800" cy="812800"/>
            </a:xfrm>
            <a:prstGeom prst="rect">
              <a:avLst/>
            </a:prstGeom>
          </p:spPr>
          <p:txBody>
            <a:bodyPr anchor="ctr" rtlCol="false" tIns="50800" lIns="50800" bIns="50800" rIns="50800"/>
            <a:lstStyle/>
            <a:p>
              <a:pPr algn="ctr">
                <a:lnSpc>
                  <a:spcPts val="2160"/>
                </a:lnSpc>
              </a:pPr>
            </a:p>
          </p:txBody>
        </p:sp>
      </p:grpSp>
      <p:grpSp>
        <p:nvGrpSpPr>
          <p:cNvPr name="Group 11" id="11"/>
          <p:cNvGrpSpPr/>
          <p:nvPr/>
        </p:nvGrpSpPr>
        <p:grpSpPr>
          <a:xfrm rot="0">
            <a:off x="9742714" y="3642603"/>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0173" y="0"/>
                  </a:moveTo>
                  <a:lnTo>
                    <a:pt x="762627" y="0"/>
                  </a:lnTo>
                  <a:cubicBezTo>
                    <a:pt x="775934" y="0"/>
                    <a:pt x="788695" y="5286"/>
                    <a:pt x="798105" y="14695"/>
                  </a:cubicBezTo>
                  <a:cubicBezTo>
                    <a:pt x="807514" y="24105"/>
                    <a:pt x="812800" y="36866"/>
                    <a:pt x="812800" y="50173"/>
                  </a:cubicBezTo>
                  <a:lnTo>
                    <a:pt x="812800" y="762627"/>
                  </a:lnTo>
                  <a:cubicBezTo>
                    <a:pt x="812800" y="775934"/>
                    <a:pt x="807514" y="788695"/>
                    <a:pt x="798105" y="798105"/>
                  </a:cubicBezTo>
                  <a:cubicBezTo>
                    <a:pt x="788695" y="807514"/>
                    <a:pt x="775934" y="812800"/>
                    <a:pt x="762627" y="812800"/>
                  </a:cubicBezTo>
                  <a:lnTo>
                    <a:pt x="50173" y="812800"/>
                  </a:lnTo>
                  <a:cubicBezTo>
                    <a:pt x="36866" y="812800"/>
                    <a:pt x="24105" y="807514"/>
                    <a:pt x="14695" y="798105"/>
                  </a:cubicBezTo>
                  <a:cubicBezTo>
                    <a:pt x="5286" y="788695"/>
                    <a:pt x="0" y="775934"/>
                    <a:pt x="0" y="762627"/>
                  </a:cubicBezTo>
                  <a:lnTo>
                    <a:pt x="0" y="50173"/>
                  </a:lnTo>
                  <a:cubicBezTo>
                    <a:pt x="0" y="36866"/>
                    <a:pt x="5286" y="24105"/>
                    <a:pt x="14695" y="14695"/>
                  </a:cubicBezTo>
                  <a:cubicBezTo>
                    <a:pt x="24105" y="5286"/>
                    <a:pt x="36866" y="0"/>
                    <a:pt x="50173" y="0"/>
                  </a:cubicBezTo>
                  <a:close/>
                </a:path>
              </a:pathLst>
            </a:custGeom>
            <a:solidFill>
              <a:srgbClr val="D6DEE1"/>
            </a:solidFill>
          </p:spPr>
        </p:sp>
        <p:sp>
          <p:nvSpPr>
            <p:cNvPr name="TextBox 13" id="13"/>
            <p:cNvSpPr txBox="true"/>
            <p:nvPr/>
          </p:nvSpPr>
          <p:spPr>
            <a:xfrm>
              <a:off x="0" y="0"/>
              <a:ext cx="812800" cy="812800"/>
            </a:xfrm>
            <a:prstGeom prst="rect">
              <a:avLst/>
            </a:prstGeom>
          </p:spPr>
          <p:txBody>
            <a:bodyPr anchor="ctr" rtlCol="false" tIns="50800" lIns="50800" bIns="50800" rIns="50800"/>
            <a:lstStyle/>
            <a:p>
              <a:pPr algn="ctr">
                <a:lnSpc>
                  <a:spcPts val="2160"/>
                </a:lnSpc>
              </a:pPr>
            </a:p>
          </p:txBody>
        </p:sp>
      </p:grpSp>
      <p:sp>
        <p:nvSpPr>
          <p:cNvPr name="Freeform 14" id="14"/>
          <p:cNvSpPr/>
          <p:nvPr/>
        </p:nvSpPr>
        <p:spPr>
          <a:xfrm flipH="false" flipV="false" rot="0">
            <a:off x="6237514" y="4398056"/>
            <a:ext cx="1524000" cy="1575194"/>
          </a:xfrm>
          <a:custGeom>
            <a:avLst/>
            <a:gdLst/>
            <a:ahLst/>
            <a:cxnLst/>
            <a:rect r="r" b="b" t="t" l="l"/>
            <a:pathLst>
              <a:path h="1575194" w="1524000">
                <a:moveTo>
                  <a:pt x="0" y="0"/>
                </a:moveTo>
                <a:lnTo>
                  <a:pt x="1524000" y="0"/>
                </a:lnTo>
                <a:lnTo>
                  <a:pt x="1524000" y="1575194"/>
                </a:lnTo>
                <a:lnTo>
                  <a:pt x="0" y="1575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523764" y="4423653"/>
            <a:ext cx="1524000" cy="1524000"/>
          </a:xfrm>
          <a:custGeom>
            <a:avLst/>
            <a:gdLst/>
            <a:ahLst/>
            <a:cxnLst/>
            <a:rect r="r" b="b" t="t" l="l"/>
            <a:pathLst>
              <a:path h="1524000" w="1524000">
                <a:moveTo>
                  <a:pt x="0" y="0"/>
                </a:moveTo>
                <a:lnTo>
                  <a:pt x="1524000" y="0"/>
                </a:lnTo>
                <a:lnTo>
                  <a:pt x="1524000" y="1524000"/>
                </a:lnTo>
                <a:lnTo>
                  <a:pt x="0" y="1524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951264" y="4591293"/>
            <a:ext cx="1524000" cy="1188720"/>
          </a:xfrm>
          <a:custGeom>
            <a:avLst/>
            <a:gdLst/>
            <a:ahLst/>
            <a:cxnLst/>
            <a:rect r="r" b="b" t="t" l="l"/>
            <a:pathLst>
              <a:path h="1188720" w="1524000">
                <a:moveTo>
                  <a:pt x="0" y="0"/>
                </a:moveTo>
                <a:lnTo>
                  <a:pt x="1524000" y="0"/>
                </a:lnTo>
                <a:lnTo>
                  <a:pt x="1524000" y="1188720"/>
                </a:lnTo>
                <a:lnTo>
                  <a:pt x="0" y="11887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810014" y="4423653"/>
            <a:ext cx="1524000" cy="1524000"/>
          </a:xfrm>
          <a:custGeom>
            <a:avLst/>
            <a:gdLst/>
            <a:ahLst/>
            <a:cxnLst/>
            <a:rect r="r" b="b" t="t" l="l"/>
            <a:pathLst>
              <a:path h="1524000" w="1524000">
                <a:moveTo>
                  <a:pt x="0" y="0"/>
                </a:moveTo>
                <a:lnTo>
                  <a:pt x="1524000" y="0"/>
                </a:lnTo>
                <a:lnTo>
                  <a:pt x="1524000" y="1524000"/>
                </a:lnTo>
                <a:lnTo>
                  <a:pt x="0" y="1524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170214" y="7728352"/>
            <a:ext cx="3086100" cy="828675"/>
          </a:xfrm>
          <a:prstGeom prst="rect">
            <a:avLst/>
          </a:prstGeom>
        </p:spPr>
        <p:txBody>
          <a:bodyPr anchor="t" rtlCol="false" tIns="0" lIns="0" bIns="0" rIns="0">
            <a:spAutoFit/>
          </a:bodyPr>
          <a:lstStyle/>
          <a:p>
            <a:pPr algn="ctr">
              <a:lnSpc>
                <a:spcPts val="3359"/>
              </a:lnSpc>
            </a:pPr>
            <a:r>
              <a:rPr lang="en-US" sz="2799">
                <a:solidFill>
                  <a:srgbClr val="486A82"/>
                </a:solidFill>
                <a:latin typeface="Montserrat Bold"/>
              </a:rPr>
              <a:t>Performance</a:t>
            </a:r>
          </a:p>
          <a:p>
            <a:pPr algn="ctr">
              <a:lnSpc>
                <a:spcPts val="3359"/>
              </a:lnSpc>
            </a:pPr>
            <a:r>
              <a:rPr lang="en-US" sz="2799">
                <a:solidFill>
                  <a:srgbClr val="486A82"/>
                </a:solidFill>
                <a:latin typeface="Montserrat Bold"/>
              </a:rPr>
              <a:t>Assessment</a:t>
            </a:r>
          </a:p>
        </p:txBody>
      </p:sp>
      <p:sp>
        <p:nvSpPr>
          <p:cNvPr name="TextBox 19" id="19"/>
          <p:cNvSpPr txBox="true"/>
          <p:nvPr/>
        </p:nvSpPr>
        <p:spPr>
          <a:xfrm rot="0">
            <a:off x="1574577" y="1662873"/>
            <a:ext cx="15138846" cy="1005078"/>
          </a:xfrm>
          <a:prstGeom prst="rect">
            <a:avLst/>
          </a:prstGeom>
        </p:spPr>
        <p:txBody>
          <a:bodyPr anchor="t" rtlCol="false" tIns="0" lIns="0" bIns="0" rIns="0">
            <a:spAutoFit/>
          </a:bodyPr>
          <a:lstStyle/>
          <a:p>
            <a:pPr algn="ctr">
              <a:lnSpc>
                <a:spcPts val="7776"/>
              </a:lnSpc>
            </a:pPr>
            <a:r>
              <a:rPr lang="en-US" sz="7200">
                <a:solidFill>
                  <a:srgbClr val="486A82"/>
                </a:solidFill>
                <a:latin typeface="Montserrat Bold"/>
              </a:rPr>
              <a:t>Table of Contents</a:t>
            </a:r>
          </a:p>
        </p:txBody>
      </p:sp>
      <p:sp>
        <p:nvSpPr>
          <p:cNvPr name="TextBox 20" id="20"/>
          <p:cNvSpPr txBox="true"/>
          <p:nvPr/>
        </p:nvSpPr>
        <p:spPr>
          <a:xfrm rot="0">
            <a:off x="5456464" y="7728352"/>
            <a:ext cx="3086100" cy="828675"/>
          </a:xfrm>
          <a:prstGeom prst="rect">
            <a:avLst/>
          </a:prstGeom>
        </p:spPr>
        <p:txBody>
          <a:bodyPr anchor="t" rtlCol="false" tIns="0" lIns="0" bIns="0" rIns="0">
            <a:spAutoFit/>
          </a:bodyPr>
          <a:lstStyle/>
          <a:p>
            <a:pPr algn="ctr">
              <a:lnSpc>
                <a:spcPts val="3359"/>
              </a:lnSpc>
            </a:pPr>
            <a:r>
              <a:rPr lang="en-US" sz="2799">
                <a:solidFill>
                  <a:srgbClr val="486A82"/>
                </a:solidFill>
                <a:latin typeface="Montserrat Bold"/>
              </a:rPr>
              <a:t>Bonus Allocation</a:t>
            </a:r>
          </a:p>
        </p:txBody>
      </p:sp>
      <p:sp>
        <p:nvSpPr>
          <p:cNvPr name="TextBox 21" id="21"/>
          <p:cNvSpPr txBox="true"/>
          <p:nvPr/>
        </p:nvSpPr>
        <p:spPr>
          <a:xfrm rot="0">
            <a:off x="9742714" y="7728828"/>
            <a:ext cx="3086100" cy="828675"/>
          </a:xfrm>
          <a:prstGeom prst="rect">
            <a:avLst/>
          </a:prstGeom>
        </p:spPr>
        <p:txBody>
          <a:bodyPr anchor="t" rtlCol="false" tIns="0" lIns="0" bIns="0" rIns="0">
            <a:spAutoFit/>
          </a:bodyPr>
          <a:lstStyle/>
          <a:p>
            <a:pPr algn="ctr">
              <a:lnSpc>
                <a:spcPts val="3359"/>
              </a:lnSpc>
            </a:pPr>
            <a:r>
              <a:rPr lang="en-US" sz="2799">
                <a:solidFill>
                  <a:srgbClr val="486A82"/>
                </a:solidFill>
                <a:latin typeface="Montserrat Bold"/>
              </a:rPr>
              <a:t>Weekly </a:t>
            </a:r>
          </a:p>
          <a:p>
            <a:pPr algn="ctr">
              <a:lnSpc>
                <a:spcPts val="3359"/>
              </a:lnSpc>
            </a:pPr>
            <a:r>
              <a:rPr lang="en-US" sz="2799">
                <a:solidFill>
                  <a:srgbClr val="486A82"/>
                </a:solidFill>
                <a:latin typeface="Montserrat Bold"/>
              </a:rPr>
              <a:t>Product Sales</a:t>
            </a:r>
          </a:p>
        </p:txBody>
      </p:sp>
      <p:sp>
        <p:nvSpPr>
          <p:cNvPr name="TextBox 22" id="22"/>
          <p:cNvSpPr txBox="true"/>
          <p:nvPr/>
        </p:nvSpPr>
        <p:spPr>
          <a:xfrm rot="0">
            <a:off x="14031686" y="7728828"/>
            <a:ext cx="3086100" cy="828675"/>
          </a:xfrm>
          <a:prstGeom prst="rect">
            <a:avLst/>
          </a:prstGeom>
        </p:spPr>
        <p:txBody>
          <a:bodyPr anchor="t" rtlCol="false" tIns="0" lIns="0" bIns="0" rIns="0">
            <a:spAutoFit/>
          </a:bodyPr>
          <a:lstStyle/>
          <a:p>
            <a:pPr algn="ctr">
              <a:lnSpc>
                <a:spcPts val="3359"/>
              </a:lnSpc>
            </a:pPr>
            <a:r>
              <a:rPr lang="en-US" sz="2799">
                <a:solidFill>
                  <a:srgbClr val="486A82"/>
                </a:solidFill>
                <a:latin typeface="Montserrat Bold"/>
              </a:rPr>
              <a:t>Store by State Analysis</a:t>
            </a:r>
          </a:p>
        </p:txBody>
      </p:sp>
      <p:sp>
        <p:nvSpPr>
          <p:cNvPr name="TextBox 23" id="23"/>
          <p:cNvSpPr txBox="true"/>
          <p:nvPr/>
        </p:nvSpPr>
        <p:spPr>
          <a:xfrm rot="0">
            <a:off x="1170214" y="7100804"/>
            <a:ext cx="3086100" cy="485775"/>
          </a:xfrm>
          <a:prstGeom prst="rect">
            <a:avLst/>
          </a:prstGeom>
        </p:spPr>
        <p:txBody>
          <a:bodyPr anchor="t" rtlCol="false" tIns="0" lIns="0" bIns="0" rIns="0">
            <a:spAutoFit/>
          </a:bodyPr>
          <a:lstStyle/>
          <a:p>
            <a:pPr algn="ctr">
              <a:lnSpc>
                <a:spcPts val="3839"/>
              </a:lnSpc>
            </a:pPr>
            <a:r>
              <a:rPr lang="en-US" sz="3199">
                <a:solidFill>
                  <a:srgbClr val="7D9EB3"/>
                </a:solidFill>
                <a:latin typeface="Montserrat Bold"/>
              </a:rPr>
              <a:t>01</a:t>
            </a:r>
          </a:p>
        </p:txBody>
      </p:sp>
      <p:sp>
        <p:nvSpPr>
          <p:cNvPr name="TextBox 24" id="24"/>
          <p:cNvSpPr txBox="true"/>
          <p:nvPr/>
        </p:nvSpPr>
        <p:spPr>
          <a:xfrm rot="0">
            <a:off x="5456464" y="7100804"/>
            <a:ext cx="3086100" cy="485775"/>
          </a:xfrm>
          <a:prstGeom prst="rect">
            <a:avLst/>
          </a:prstGeom>
        </p:spPr>
        <p:txBody>
          <a:bodyPr anchor="t" rtlCol="false" tIns="0" lIns="0" bIns="0" rIns="0">
            <a:spAutoFit/>
          </a:bodyPr>
          <a:lstStyle/>
          <a:p>
            <a:pPr algn="ctr">
              <a:lnSpc>
                <a:spcPts val="3839"/>
              </a:lnSpc>
            </a:pPr>
            <a:r>
              <a:rPr lang="en-US" sz="3199">
                <a:solidFill>
                  <a:srgbClr val="7D9EB3"/>
                </a:solidFill>
                <a:latin typeface="Montserrat Bold"/>
              </a:rPr>
              <a:t>02</a:t>
            </a:r>
          </a:p>
        </p:txBody>
      </p:sp>
      <p:sp>
        <p:nvSpPr>
          <p:cNvPr name="TextBox 25" id="25"/>
          <p:cNvSpPr txBox="true"/>
          <p:nvPr/>
        </p:nvSpPr>
        <p:spPr>
          <a:xfrm rot="0">
            <a:off x="9742714" y="7100804"/>
            <a:ext cx="3086100" cy="485775"/>
          </a:xfrm>
          <a:prstGeom prst="rect">
            <a:avLst/>
          </a:prstGeom>
        </p:spPr>
        <p:txBody>
          <a:bodyPr anchor="t" rtlCol="false" tIns="0" lIns="0" bIns="0" rIns="0">
            <a:spAutoFit/>
          </a:bodyPr>
          <a:lstStyle/>
          <a:p>
            <a:pPr algn="ctr">
              <a:lnSpc>
                <a:spcPts val="3839"/>
              </a:lnSpc>
            </a:pPr>
            <a:r>
              <a:rPr lang="en-US" sz="3199">
                <a:solidFill>
                  <a:srgbClr val="7D9EB3"/>
                </a:solidFill>
                <a:latin typeface="Montserrat Bold"/>
              </a:rPr>
              <a:t>03</a:t>
            </a:r>
          </a:p>
        </p:txBody>
      </p:sp>
      <p:sp>
        <p:nvSpPr>
          <p:cNvPr name="TextBox 26" id="26"/>
          <p:cNvSpPr txBox="true"/>
          <p:nvPr/>
        </p:nvSpPr>
        <p:spPr>
          <a:xfrm rot="0">
            <a:off x="14028964" y="7100804"/>
            <a:ext cx="3086100" cy="485775"/>
          </a:xfrm>
          <a:prstGeom prst="rect">
            <a:avLst/>
          </a:prstGeom>
        </p:spPr>
        <p:txBody>
          <a:bodyPr anchor="t" rtlCol="false" tIns="0" lIns="0" bIns="0" rIns="0">
            <a:spAutoFit/>
          </a:bodyPr>
          <a:lstStyle/>
          <a:p>
            <a:pPr algn="ctr">
              <a:lnSpc>
                <a:spcPts val="3839"/>
              </a:lnSpc>
            </a:pPr>
            <a:r>
              <a:rPr lang="en-US" sz="3199">
                <a:solidFill>
                  <a:srgbClr val="7D9EB3"/>
                </a:solidFill>
                <a:latin typeface="Montserrat Bold"/>
              </a:rPr>
              <a:t>04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 t="0" r="-6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68151" y="0"/>
            <a:ext cx="7519849" cy="10287000"/>
            <a:chOff x="0" y="0"/>
            <a:chExt cx="1980536" cy="2709333"/>
          </a:xfrm>
        </p:grpSpPr>
        <p:sp>
          <p:nvSpPr>
            <p:cNvPr name="Freeform 3" id="3"/>
            <p:cNvSpPr/>
            <p:nvPr/>
          </p:nvSpPr>
          <p:spPr>
            <a:xfrm flipH="false" flipV="false" rot="0">
              <a:off x="0" y="0"/>
              <a:ext cx="1980536" cy="2709333"/>
            </a:xfrm>
            <a:custGeom>
              <a:avLst/>
              <a:gdLst/>
              <a:ahLst/>
              <a:cxnLst/>
              <a:rect r="r" b="b" t="t" l="l"/>
              <a:pathLst>
                <a:path h="2709333" w="1980536">
                  <a:moveTo>
                    <a:pt x="0" y="0"/>
                  </a:moveTo>
                  <a:lnTo>
                    <a:pt x="1980536" y="0"/>
                  </a:lnTo>
                  <a:lnTo>
                    <a:pt x="1980536" y="2709333"/>
                  </a:lnTo>
                  <a:lnTo>
                    <a:pt x="0" y="2709333"/>
                  </a:lnTo>
                  <a:close/>
                </a:path>
              </a:pathLst>
            </a:custGeom>
            <a:solidFill>
              <a:srgbClr val="486A82">
                <a:alpha val="80000"/>
              </a:srgbClr>
            </a:solidFill>
          </p:spPr>
        </p:sp>
        <p:sp>
          <p:nvSpPr>
            <p:cNvPr name="TextBox 4" id="4"/>
            <p:cNvSpPr txBox="true"/>
            <p:nvPr/>
          </p:nvSpPr>
          <p:spPr>
            <a:xfrm>
              <a:off x="0" y="0"/>
              <a:ext cx="1980536" cy="2709333"/>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11708673" y="2065145"/>
            <a:ext cx="5474065" cy="538480"/>
          </a:xfrm>
          <a:prstGeom prst="rect">
            <a:avLst/>
          </a:prstGeom>
        </p:spPr>
        <p:txBody>
          <a:bodyPr anchor="t" rtlCol="false" tIns="0" lIns="0" bIns="0" rIns="0">
            <a:spAutoFit/>
          </a:bodyPr>
          <a:lstStyle/>
          <a:p>
            <a:pPr algn="l">
              <a:lnSpc>
                <a:spcPts val="4159"/>
              </a:lnSpc>
            </a:pPr>
            <a:r>
              <a:rPr lang="en-US" sz="3999">
                <a:solidFill>
                  <a:srgbClr val="F2F2F2"/>
                </a:solidFill>
                <a:latin typeface="Montserrat Bold"/>
              </a:rPr>
              <a:t>Location Overview</a:t>
            </a:r>
          </a:p>
        </p:txBody>
      </p:sp>
      <p:sp>
        <p:nvSpPr>
          <p:cNvPr name="Freeform 6" id="6"/>
          <p:cNvSpPr/>
          <p:nvPr/>
        </p:nvSpPr>
        <p:spPr>
          <a:xfrm flipH="false" flipV="false" rot="0">
            <a:off x="16896987" y="2038157"/>
            <a:ext cx="571500" cy="468630"/>
          </a:xfrm>
          <a:custGeom>
            <a:avLst/>
            <a:gdLst/>
            <a:ahLst/>
            <a:cxnLst/>
            <a:rect r="r" b="b" t="t" l="l"/>
            <a:pathLst>
              <a:path h="468630" w="571500">
                <a:moveTo>
                  <a:pt x="0" y="0"/>
                </a:moveTo>
                <a:lnTo>
                  <a:pt x="571500" y="0"/>
                </a:lnTo>
                <a:lnTo>
                  <a:pt x="571500" y="468630"/>
                </a:lnTo>
                <a:lnTo>
                  <a:pt x="0" y="468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708673" y="3123945"/>
            <a:ext cx="5485681" cy="4749006"/>
          </a:xfrm>
          <a:prstGeom prst="rect">
            <a:avLst/>
          </a:prstGeom>
        </p:spPr>
        <p:txBody>
          <a:bodyPr anchor="t" rtlCol="false" tIns="0" lIns="0" bIns="0" rIns="0">
            <a:spAutoFit/>
          </a:bodyPr>
          <a:lstStyle/>
          <a:p>
            <a:pPr algn="l" marL="539749" indent="-269875" lvl="1">
              <a:lnSpc>
                <a:spcPts val="4374"/>
              </a:lnSpc>
              <a:buFont typeface="Arial"/>
              <a:buChar char="•"/>
            </a:pPr>
            <a:r>
              <a:rPr lang="en-US" sz="2499" spc="74">
                <a:solidFill>
                  <a:srgbClr val="D6DEE1"/>
                </a:solidFill>
                <a:latin typeface="Montserrat Semi-Bold"/>
              </a:rPr>
              <a:t>6 Stores in 4 States:</a:t>
            </a:r>
          </a:p>
          <a:p>
            <a:pPr algn="l" marL="971550" indent="-323850" lvl="2">
              <a:lnSpc>
                <a:spcPts val="3937"/>
              </a:lnSpc>
              <a:buFont typeface="Arial"/>
              <a:buChar char="⚬"/>
            </a:pPr>
            <a:r>
              <a:rPr lang="en-US" sz="2250" spc="67">
                <a:solidFill>
                  <a:srgbClr val="F2F2F2"/>
                </a:solidFill>
                <a:latin typeface="Montserrat Medium"/>
              </a:rPr>
              <a:t>Multi-Store States: Missouri, Arkansas</a:t>
            </a:r>
          </a:p>
          <a:p>
            <a:pPr algn="l" marL="971550" indent="-323850" lvl="2">
              <a:lnSpc>
                <a:spcPts val="3937"/>
              </a:lnSpc>
              <a:buFont typeface="Arial"/>
              <a:buChar char="⚬"/>
            </a:pPr>
            <a:r>
              <a:rPr lang="en-US" sz="2250" spc="67">
                <a:solidFill>
                  <a:srgbClr val="F2F2F2"/>
                </a:solidFill>
                <a:latin typeface="Montserrat Medium"/>
              </a:rPr>
              <a:t>Single-Store States: Mississippi, Georgia</a:t>
            </a:r>
          </a:p>
          <a:p>
            <a:pPr algn="l">
              <a:lnSpc>
                <a:spcPts val="1749"/>
              </a:lnSpc>
            </a:pPr>
          </a:p>
          <a:p>
            <a:pPr algn="l" marL="539749" indent="-269875" lvl="1">
              <a:lnSpc>
                <a:spcPts val="4374"/>
              </a:lnSpc>
              <a:buFont typeface="Arial"/>
              <a:buChar char="•"/>
            </a:pPr>
            <a:r>
              <a:rPr lang="en-US" sz="2499" spc="74">
                <a:solidFill>
                  <a:srgbClr val="D6DEE1"/>
                </a:solidFill>
                <a:latin typeface="Montserrat Semi-Bold"/>
              </a:rPr>
              <a:t>Sales Performance:</a:t>
            </a:r>
          </a:p>
          <a:p>
            <a:pPr algn="l" marL="971550" indent="-323850" lvl="2">
              <a:lnSpc>
                <a:spcPts val="3937"/>
              </a:lnSpc>
              <a:buFont typeface="Arial"/>
              <a:buChar char="⚬"/>
            </a:pPr>
            <a:r>
              <a:rPr lang="en-US" sz="2250" spc="67">
                <a:solidFill>
                  <a:srgbClr val="F2F2F2"/>
                </a:solidFill>
                <a:latin typeface="Montserrat Medium"/>
              </a:rPr>
              <a:t>Metric: Sales Profit</a:t>
            </a:r>
          </a:p>
          <a:p>
            <a:pPr algn="l" marL="971550" indent="-323850" lvl="2">
              <a:lnSpc>
                <a:spcPts val="3937"/>
              </a:lnSpc>
              <a:buFont typeface="Arial"/>
              <a:buChar char="⚬"/>
            </a:pPr>
            <a:r>
              <a:rPr lang="en-US" sz="2250" spc="67">
                <a:solidFill>
                  <a:srgbClr val="F2F2F2"/>
                </a:solidFill>
                <a:latin typeface="Montserrat Medium"/>
              </a:rPr>
              <a:t>States with multiple stores show higher total sales profit</a:t>
            </a:r>
          </a:p>
        </p:txBody>
      </p:sp>
      <p:sp>
        <p:nvSpPr>
          <p:cNvPr name="Freeform 8" id="8"/>
          <p:cNvSpPr/>
          <p:nvPr/>
        </p:nvSpPr>
        <p:spPr>
          <a:xfrm flipH="false" flipV="false" rot="0">
            <a:off x="1845327" y="1028700"/>
            <a:ext cx="7242997" cy="8229600"/>
          </a:xfrm>
          <a:custGeom>
            <a:avLst/>
            <a:gdLst/>
            <a:ahLst/>
            <a:cxnLst/>
            <a:rect r="r" b="b" t="t" l="l"/>
            <a:pathLst>
              <a:path h="8229600" w="7242997">
                <a:moveTo>
                  <a:pt x="0" y="0"/>
                </a:moveTo>
                <a:lnTo>
                  <a:pt x="7242996" y="0"/>
                </a:lnTo>
                <a:lnTo>
                  <a:pt x="7242996" y="8229600"/>
                </a:lnTo>
                <a:lnTo>
                  <a:pt x="0" y="8229600"/>
                </a:lnTo>
                <a:lnTo>
                  <a:pt x="0" y="0"/>
                </a:lnTo>
                <a:close/>
              </a:path>
            </a:pathLst>
          </a:custGeom>
          <a:blipFill>
            <a:blip r:embed="rId4"/>
            <a:stretch>
              <a:fillRect l="0" t="-31" r="-8027" b="-31"/>
            </a:stretch>
          </a:blipFill>
        </p:spPr>
      </p:sp>
      <p:sp>
        <p:nvSpPr>
          <p:cNvPr name="AutoShape 9" id="9"/>
          <p:cNvSpPr/>
          <p:nvPr/>
        </p:nvSpPr>
        <p:spPr>
          <a:xfrm flipH="true">
            <a:off x="5466825" y="3986649"/>
            <a:ext cx="6792292" cy="650469"/>
          </a:xfrm>
          <a:prstGeom prst="line">
            <a:avLst/>
          </a:prstGeom>
          <a:ln cap="rnd" w="47625">
            <a:solidFill>
              <a:srgbClr val="C35D4E"/>
            </a:solidFill>
            <a:prstDash val="solid"/>
            <a:headEnd type="none" len="sm" w="sm"/>
            <a:tailEnd type="triangle" len="med" w="lg"/>
          </a:ln>
        </p:spPr>
      </p:sp>
      <p:sp>
        <p:nvSpPr>
          <p:cNvPr name="AutoShape 10" id="10"/>
          <p:cNvSpPr/>
          <p:nvPr/>
        </p:nvSpPr>
        <p:spPr>
          <a:xfrm flipH="true">
            <a:off x="5974565" y="4936379"/>
            <a:ext cx="6338871" cy="1698495"/>
          </a:xfrm>
          <a:prstGeom prst="line">
            <a:avLst/>
          </a:prstGeom>
          <a:ln cap="rnd" w="47625">
            <a:solidFill>
              <a:srgbClr val="D9CE99"/>
            </a:solidFill>
            <a:prstDash val="solid"/>
            <a:headEnd type="none" len="sm" w="sm"/>
            <a:tailEnd type="triangle" len="med" w="lg"/>
          </a:ln>
        </p:spPr>
      </p:sp>
      <p:sp>
        <p:nvSpPr>
          <p:cNvPr name="TextBox 11" id="11"/>
          <p:cNvSpPr txBox="true"/>
          <p:nvPr/>
        </p:nvSpPr>
        <p:spPr>
          <a:xfrm rot="0">
            <a:off x="11708673" y="1511112"/>
            <a:ext cx="4699023" cy="327025"/>
          </a:xfrm>
          <a:prstGeom prst="rect">
            <a:avLst/>
          </a:prstGeom>
        </p:spPr>
        <p:txBody>
          <a:bodyPr anchor="t" rtlCol="false" tIns="0" lIns="0" bIns="0" rIns="0">
            <a:spAutoFit/>
          </a:bodyPr>
          <a:lstStyle/>
          <a:p>
            <a:pPr algn="l">
              <a:lnSpc>
                <a:spcPts val="2599"/>
              </a:lnSpc>
            </a:pPr>
            <a:r>
              <a:rPr lang="en-US" sz="2499">
                <a:solidFill>
                  <a:srgbClr val="D6DEE1"/>
                </a:solidFill>
                <a:latin typeface="Montserrat Bold"/>
              </a:rPr>
              <a:t>Store Location</a:t>
            </a:r>
          </a:p>
        </p:txBody>
      </p:sp>
      <p:sp>
        <p:nvSpPr>
          <p:cNvPr name="TextBox 12" id="12"/>
          <p:cNvSpPr txBox="true"/>
          <p:nvPr/>
        </p:nvSpPr>
        <p:spPr>
          <a:xfrm rot="0">
            <a:off x="11752762" y="8353425"/>
            <a:ext cx="5550627" cy="904875"/>
          </a:xfrm>
          <a:prstGeom prst="rect">
            <a:avLst/>
          </a:prstGeom>
        </p:spPr>
        <p:txBody>
          <a:bodyPr anchor="t" rtlCol="false" tIns="0" lIns="0" bIns="0" rIns="0">
            <a:spAutoFit/>
          </a:bodyPr>
          <a:lstStyle/>
          <a:p>
            <a:pPr algn="ctr">
              <a:lnSpc>
                <a:spcPts val="3749"/>
              </a:lnSpc>
            </a:pPr>
            <a:r>
              <a:rPr lang="en-US" sz="2499" spc="74">
                <a:solidFill>
                  <a:srgbClr val="F2F2F2"/>
                </a:solidFill>
                <a:latin typeface="Montserrat Bold"/>
              </a:rPr>
              <a:t>Economies of Scale -&gt; Increased Total Profit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68151" y="0"/>
            <a:ext cx="7519849" cy="10287000"/>
            <a:chOff x="0" y="0"/>
            <a:chExt cx="1980536" cy="2709333"/>
          </a:xfrm>
        </p:grpSpPr>
        <p:sp>
          <p:nvSpPr>
            <p:cNvPr name="Freeform 3" id="3"/>
            <p:cNvSpPr/>
            <p:nvPr/>
          </p:nvSpPr>
          <p:spPr>
            <a:xfrm flipH="false" flipV="false" rot="0">
              <a:off x="0" y="0"/>
              <a:ext cx="1980536" cy="2709333"/>
            </a:xfrm>
            <a:custGeom>
              <a:avLst/>
              <a:gdLst/>
              <a:ahLst/>
              <a:cxnLst/>
              <a:rect r="r" b="b" t="t" l="l"/>
              <a:pathLst>
                <a:path h="2709333" w="1980536">
                  <a:moveTo>
                    <a:pt x="0" y="0"/>
                  </a:moveTo>
                  <a:lnTo>
                    <a:pt x="1980536" y="0"/>
                  </a:lnTo>
                  <a:lnTo>
                    <a:pt x="1980536" y="2709333"/>
                  </a:lnTo>
                  <a:lnTo>
                    <a:pt x="0" y="2709333"/>
                  </a:lnTo>
                  <a:close/>
                </a:path>
              </a:pathLst>
            </a:custGeom>
            <a:solidFill>
              <a:srgbClr val="486A82">
                <a:alpha val="80000"/>
              </a:srgbClr>
            </a:solidFill>
          </p:spPr>
        </p:sp>
        <p:sp>
          <p:nvSpPr>
            <p:cNvPr name="TextBox 4" id="4"/>
            <p:cNvSpPr txBox="true"/>
            <p:nvPr/>
          </p:nvSpPr>
          <p:spPr>
            <a:xfrm>
              <a:off x="0" y="0"/>
              <a:ext cx="1980536" cy="2709333"/>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11708673" y="2065145"/>
            <a:ext cx="5474065" cy="538480"/>
          </a:xfrm>
          <a:prstGeom prst="rect">
            <a:avLst/>
          </a:prstGeom>
        </p:spPr>
        <p:txBody>
          <a:bodyPr anchor="t" rtlCol="false" tIns="0" lIns="0" bIns="0" rIns="0">
            <a:spAutoFit/>
          </a:bodyPr>
          <a:lstStyle/>
          <a:p>
            <a:pPr algn="l">
              <a:lnSpc>
                <a:spcPts val="4159"/>
              </a:lnSpc>
            </a:pPr>
            <a:r>
              <a:rPr lang="en-US" sz="3999">
                <a:solidFill>
                  <a:srgbClr val="F2F2F2"/>
                </a:solidFill>
                <a:latin typeface="Montserrat Bold"/>
              </a:rPr>
              <a:t>Average Profit</a:t>
            </a:r>
          </a:p>
        </p:txBody>
      </p:sp>
      <p:sp>
        <p:nvSpPr>
          <p:cNvPr name="TextBox 6" id="6"/>
          <p:cNvSpPr txBox="true"/>
          <p:nvPr/>
        </p:nvSpPr>
        <p:spPr>
          <a:xfrm rot="0">
            <a:off x="11708673" y="3123945"/>
            <a:ext cx="5935430" cy="5063331"/>
          </a:xfrm>
          <a:prstGeom prst="rect">
            <a:avLst/>
          </a:prstGeom>
        </p:spPr>
        <p:txBody>
          <a:bodyPr anchor="t" rtlCol="false" tIns="0" lIns="0" bIns="0" rIns="0">
            <a:spAutoFit/>
          </a:bodyPr>
          <a:lstStyle/>
          <a:p>
            <a:pPr algn="l" marL="539749" indent="-269875" lvl="1">
              <a:lnSpc>
                <a:spcPts val="4374"/>
              </a:lnSpc>
              <a:buFont typeface="Arial"/>
              <a:buChar char="•"/>
            </a:pPr>
            <a:r>
              <a:rPr lang="en-US" sz="2499" spc="74">
                <a:solidFill>
                  <a:srgbClr val="D6DEE1"/>
                </a:solidFill>
                <a:latin typeface="Montserrat Semi-Bold"/>
              </a:rPr>
              <a:t>Single-store states outperform in average store profit.</a:t>
            </a:r>
          </a:p>
          <a:p>
            <a:pPr algn="l">
              <a:lnSpc>
                <a:spcPts val="1749"/>
              </a:lnSpc>
            </a:pPr>
          </a:p>
          <a:p>
            <a:pPr algn="l" marL="539749" indent="-269875" lvl="1">
              <a:lnSpc>
                <a:spcPts val="4374"/>
              </a:lnSpc>
              <a:buFont typeface="Arial"/>
              <a:buChar char="•"/>
            </a:pPr>
            <a:r>
              <a:rPr lang="en-US" sz="2499" spc="74">
                <a:solidFill>
                  <a:srgbClr val="D6DEE1"/>
                </a:solidFill>
                <a:latin typeface="Montserrat Semi-Bold"/>
              </a:rPr>
              <a:t>Highest Profit:</a:t>
            </a:r>
          </a:p>
          <a:p>
            <a:pPr algn="l" marL="971550" indent="-323850" lvl="2">
              <a:lnSpc>
                <a:spcPts val="3937"/>
              </a:lnSpc>
              <a:buFont typeface="Arial"/>
              <a:buChar char="⚬"/>
            </a:pPr>
            <a:r>
              <a:rPr lang="en-US" sz="2250" spc="67">
                <a:solidFill>
                  <a:srgbClr val="F2F2F2"/>
                </a:solidFill>
                <a:latin typeface="Montserrat Medium"/>
              </a:rPr>
              <a:t>Georgia ($143K)</a:t>
            </a:r>
          </a:p>
          <a:p>
            <a:pPr algn="l" marL="971550" indent="-323850" lvl="2">
              <a:lnSpc>
                <a:spcPts val="3937"/>
              </a:lnSpc>
              <a:buFont typeface="Arial"/>
              <a:buChar char="⚬"/>
            </a:pPr>
            <a:r>
              <a:rPr lang="en-US" sz="2250" spc="67">
                <a:solidFill>
                  <a:srgbClr val="F2F2F2"/>
                </a:solidFill>
                <a:latin typeface="Montserrat Medium"/>
              </a:rPr>
              <a:t>Single-Store State</a:t>
            </a:r>
          </a:p>
          <a:p>
            <a:pPr algn="l">
              <a:lnSpc>
                <a:spcPts val="1749"/>
              </a:lnSpc>
            </a:pPr>
          </a:p>
          <a:p>
            <a:pPr algn="l" marL="518160" indent="-259080" lvl="1">
              <a:lnSpc>
                <a:spcPts val="4200"/>
              </a:lnSpc>
              <a:buFont typeface="Arial"/>
              <a:buChar char="•"/>
            </a:pPr>
            <a:r>
              <a:rPr lang="en-US" sz="2400" spc="72">
                <a:solidFill>
                  <a:srgbClr val="E2EDF1"/>
                </a:solidFill>
                <a:latin typeface="Montserrat Semi-Bold"/>
              </a:rPr>
              <a:t>Lowest</a:t>
            </a:r>
            <a:r>
              <a:rPr lang="en-US" sz="2400" spc="72">
                <a:solidFill>
                  <a:srgbClr val="E2EDF1"/>
                </a:solidFill>
                <a:latin typeface="Montserrat Semi-Bold"/>
              </a:rPr>
              <a:t> Profit: </a:t>
            </a:r>
          </a:p>
          <a:p>
            <a:pPr algn="l" marL="971550" indent="-323850" lvl="2">
              <a:lnSpc>
                <a:spcPts val="3937"/>
              </a:lnSpc>
              <a:buFont typeface="Arial"/>
              <a:buChar char="⚬"/>
            </a:pPr>
            <a:r>
              <a:rPr lang="en-US" sz="2250" spc="67">
                <a:solidFill>
                  <a:srgbClr val="F2F2F2"/>
                </a:solidFill>
                <a:latin typeface="Montserrat Medium"/>
              </a:rPr>
              <a:t>Arkansas ($62K)</a:t>
            </a:r>
          </a:p>
          <a:p>
            <a:pPr algn="l" marL="971550" indent="-323850" lvl="2">
              <a:lnSpc>
                <a:spcPts val="3937"/>
              </a:lnSpc>
              <a:buFont typeface="Arial"/>
              <a:buChar char="⚬"/>
            </a:pPr>
            <a:r>
              <a:rPr lang="en-US" sz="2250" spc="67">
                <a:solidFill>
                  <a:srgbClr val="F2F2F2"/>
                </a:solidFill>
                <a:latin typeface="Montserrat Medium"/>
              </a:rPr>
              <a:t>Multiple-Store State</a:t>
            </a:r>
          </a:p>
          <a:p>
            <a:pPr algn="l">
              <a:lnSpc>
                <a:spcPts val="3937"/>
              </a:lnSpc>
            </a:pPr>
          </a:p>
        </p:txBody>
      </p:sp>
      <p:sp>
        <p:nvSpPr>
          <p:cNvPr name="Freeform 7" id="7"/>
          <p:cNvSpPr/>
          <p:nvPr/>
        </p:nvSpPr>
        <p:spPr>
          <a:xfrm flipH="false" flipV="false" rot="0">
            <a:off x="1689278" y="1568262"/>
            <a:ext cx="7555095" cy="7555095"/>
          </a:xfrm>
          <a:custGeom>
            <a:avLst/>
            <a:gdLst/>
            <a:ahLst/>
            <a:cxnLst/>
            <a:rect r="r" b="b" t="t" l="l"/>
            <a:pathLst>
              <a:path h="7555095" w="7555095">
                <a:moveTo>
                  <a:pt x="0" y="0"/>
                </a:moveTo>
                <a:lnTo>
                  <a:pt x="7555095" y="0"/>
                </a:lnTo>
                <a:lnTo>
                  <a:pt x="7555095" y="7555095"/>
                </a:lnTo>
                <a:lnTo>
                  <a:pt x="0" y="7555095"/>
                </a:lnTo>
                <a:lnTo>
                  <a:pt x="0" y="0"/>
                </a:lnTo>
                <a:close/>
              </a:path>
            </a:pathLst>
          </a:custGeom>
          <a:blipFill>
            <a:blip r:embed="rId2"/>
            <a:stretch>
              <a:fillRect l="0" t="0" r="0" b="0"/>
            </a:stretch>
          </a:blipFill>
        </p:spPr>
      </p:sp>
      <p:sp>
        <p:nvSpPr>
          <p:cNvPr name="AutoShape 8" id="8"/>
          <p:cNvSpPr/>
          <p:nvPr/>
        </p:nvSpPr>
        <p:spPr>
          <a:xfrm flipH="true" flipV="true">
            <a:off x="8624038" y="2975220"/>
            <a:ext cx="3084635" cy="2370589"/>
          </a:xfrm>
          <a:prstGeom prst="line">
            <a:avLst/>
          </a:prstGeom>
          <a:ln cap="rnd" w="47625">
            <a:solidFill>
              <a:srgbClr val="C35D4E"/>
            </a:solidFill>
            <a:prstDash val="solid"/>
            <a:headEnd type="none" len="sm" w="sm"/>
            <a:tailEnd type="triangle" len="med" w="lg"/>
          </a:ln>
        </p:spPr>
      </p:sp>
      <p:sp>
        <p:nvSpPr>
          <p:cNvPr name="AutoShape 9" id="9"/>
          <p:cNvSpPr/>
          <p:nvPr/>
        </p:nvSpPr>
        <p:spPr>
          <a:xfrm flipH="true">
            <a:off x="6554461" y="7062665"/>
            <a:ext cx="5154212" cy="119889"/>
          </a:xfrm>
          <a:prstGeom prst="line">
            <a:avLst/>
          </a:prstGeom>
          <a:ln cap="rnd" w="47625">
            <a:solidFill>
              <a:srgbClr val="D9CE99"/>
            </a:solidFill>
            <a:prstDash val="solid"/>
            <a:headEnd type="none" len="sm" w="sm"/>
            <a:tailEnd type="triangle" len="med" w="lg"/>
          </a:ln>
        </p:spPr>
      </p:sp>
      <p:sp>
        <p:nvSpPr>
          <p:cNvPr name="Freeform 10" id="10"/>
          <p:cNvSpPr/>
          <p:nvPr/>
        </p:nvSpPr>
        <p:spPr>
          <a:xfrm flipH="false" flipV="false" rot="0">
            <a:off x="15811970" y="2062922"/>
            <a:ext cx="647959" cy="476250"/>
          </a:xfrm>
          <a:custGeom>
            <a:avLst/>
            <a:gdLst/>
            <a:ahLst/>
            <a:cxnLst/>
            <a:rect r="r" b="b" t="t" l="l"/>
            <a:pathLst>
              <a:path h="476250" w="647959">
                <a:moveTo>
                  <a:pt x="0" y="0"/>
                </a:moveTo>
                <a:lnTo>
                  <a:pt x="647959" y="0"/>
                </a:lnTo>
                <a:lnTo>
                  <a:pt x="647959" y="476250"/>
                </a:lnTo>
                <a:lnTo>
                  <a:pt x="0" y="476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1708673" y="1511112"/>
            <a:ext cx="4699023" cy="327025"/>
          </a:xfrm>
          <a:prstGeom prst="rect">
            <a:avLst/>
          </a:prstGeom>
        </p:spPr>
        <p:txBody>
          <a:bodyPr anchor="t" rtlCol="false" tIns="0" lIns="0" bIns="0" rIns="0">
            <a:spAutoFit/>
          </a:bodyPr>
          <a:lstStyle/>
          <a:p>
            <a:pPr algn="l">
              <a:lnSpc>
                <a:spcPts val="2599"/>
              </a:lnSpc>
            </a:pPr>
            <a:r>
              <a:rPr lang="en-US" sz="2499">
                <a:solidFill>
                  <a:srgbClr val="D6DEE1"/>
                </a:solidFill>
                <a:latin typeface="Montserrat Bold"/>
              </a:rPr>
              <a:t>Store Location</a:t>
            </a:r>
          </a:p>
        </p:txBody>
      </p:sp>
      <p:sp>
        <p:nvSpPr>
          <p:cNvPr name="TextBox 12" id="12"/>
          <p:cNvSpPr txBox="true"/>
          <p:nvPr/>
        </p:nvSpPr>
        <p:spPr>
          <a:xfrm rot="0">
            <a:off x="11752762" y="8349202"/>
            <a:ext cx="5550627" cy="438150"/>
          </a:xfrm>
          <a:prstGeom prst="rect">
            <a:avLst/>
          </a:prstGeom>
        </p:spPr>
        <p:txBody>
          <a:bodyPr anchor="t" rtlCol="false" tIns="0" lIns="0" bIns="0" rIns="0">
            <a:spAutoFit/>
          </a:bodyPr>
          <a:lstStyle/>
          <a:p>
            <a:pPr algn="ctr">
              <a:lnSpc>
                <a:spcPts val="3749"/>
              </a:lnSpc>
            </a:pPr>
            <a:r>
              <a:rPr lang="en-US" sz="2499" spc="74">
                <a:solidFill>
                  <a:srgbClr val="F2F2F2"/>
                </a:solidFill>
                <a:latin typeface="Montserrat Bold"/>
              </a:rPr>
              <a:t>Diluted Profitability!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68151" y="0"/>
            <a:ext cx="7519849" cy="10287000"/>
            <a:chOff x="0" y="0"/>
            <a:chExt cx="1980536" cy="2709333"/>
          </a:xfrm>
        </p:grpSpPr>
        <p:sp>
          <p:nvSpPr>
            <p:cNvPr name="Freeform 3" id="3"/>
            <p:cNvSpPr/>
            <p:nvPr/>
          </p:nvSpPr>
          <p:spPr>
            <a:xfrm flipH="false" flipV="false" rot="0">
              <a:off x="0" y="0"/>
              <a:ext cx="1980536" cy="2709333"/>
            </a:xfrm>
            <a:custGeom>
              <a:avLst/>
              <a:gdLst/>
              <a:ahLst/>
              <a:cxnLst/>
              <a:rect r="r" b="b" t="t" l="l"/>
              <a:pathLst>
                <a:path h="2709333" w="1980536">
                  <a:moveTo>
                    <a:pt x="0" y="0"/>
                  </a:moveTo>
                  <a:lnTo>
                    <a:pt x="1980536" y="0"/>
                  </a:lnTo>
                  <a:lnTo>
                    <a:pt x="1980536" y="2709333"/>
                  </a:lnTo>
                  <a:lnTo>
                    <a:pt x="0" y="2709333"/>
                  </a:lnTo>
                  <a:close/>
                </a:path>
              </a:pathLst>
            </a:custGeom>
            <a:solidFill>
              <a:srgbClr val="486A82">
                <a:alpha val="80000"/>
              </a:srgbClr>
            </a:solidFill>
          </p:spPr>
        </p:sp>
        <p:sp>
          <p:nvSpPr>
            <p:cNvPr name="TextBox 4" id="4"/>
            <p:cNvSpPr txBox="true"/>
            <p:nvPr/>
          </p:nvSpPr>
          <p:spPr>
            <a:xfrm>
              <a:off x="0" y="0"/>
              <a:ext cx="1980536" cy="2709333"/>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11708673" y="2065145"/>
            <a:ext cx="5474065" cy="538480"/>
          </a:xfrm>
          <a:prstGeom prst="rect">
            <a:avLst/>
          </a:prstGeom>
        </p:spPr>
        <p:txBody>
          <a:bodyPr anchor="t" rtlCol="false" tIns="0" lIns="0" bIns="0" rIns="0">
            <a:spAutoFit/>
          </a:bodyPr>
          <a:lstStyle/>
          <a:p>
            <a:pPr algn="l">
              <a:lnSpc>
                <a:spcPts val="4159"/>
              </a:lnSpc>
            </a:pPr>
            <a:r>
              <a:rPr lang="en-US" sz="3999">
                <a:solidFill>
                  <a:srgbClr val="F2F2F2"/>
                </a:solidFill>
                <a:latin typeface="Montserrat Bold"/>
              </a:rPr>
              <a:t>Location Strategy</a:t>
            </a:r>
          </a:p>
        </p:txBody>
      </p:sp>
      <p:sp>
        <p:nvSpPr>
          <p:cNvPr name="Freeform 6" id="6"/>
          <p:cNvSpPr/>
          <p:nvPr/>
        </p:nvSpPr>
        <p:spPr>
          <a:xfrm flipH="false" flipV="false" rot="0">
            <a:off x="16632378" y="2038157"/>
            <a:ext cx="571500" cy="468630"/>
          </a:xfrm>
          <a:custGeom>
            <a:avLst/>
            <a:gdLst/>
            <a:ahLst/>
            <a:cxnLst/>
            <a:rect r="r" b="b" t="t" l="l"/>
            <a:pathLst>
              <a:path h="468630" w="571500">
                <a:moveTo>
                  <a:pt x="0" y="0"/>
                </a:moveTo>
                <a:lnTo>
                  <a:pt x="571500" y="0"/>
                </a:lnTo>
                <a:lnTo>
                  <a:pt x="571500" y="468630"/>
                </a:lnTo>
                <a:lnTo>
                  <a:pt x="0" y="468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708673" y="3123945"/>
            <a:ext cx="5485681" cy="5720556"/>
          </a:xfrm>
          <a:prstGeom prst="rect">
            <a:avLst/>
          </a:prstGeom>
        </p:spPr>
        <p:txBody>
          <a:bodyPr anchor="t" rtlCol="false" tIns="0" lIns="0" bIns="0" rIns="0">
            <a:spAutoFit/>
          </a:bodyPr>
          <a:lstStyle/>
          <a:p>
            <a:pPr algn="l" marL="539749" indent="-269875" lvl="1">
              <a:lnSpc>
                <a:spcPts val="4374"/>
              </a:lnSpc>
              <a:buFont typeface="Arial"/>
              <a:buChar char="•"/>
            </a:pPr>
            <a:r>
              <a:rPr lang="en-US" sz="2499" spc="74">
                <a:solidFill>
                  <a:srgbClr val="D6DEE1"/>
                </a:solidFill>
                <a:latin typeface="Montserrat Semi-Bold"/>
              </a:rPr>
              <a:t>Store Positioning:</a:t>
            </a:r>
          </a:p>
          <a:p>
            <a:pPr algn="l" marL="971550" indent="-323850" lvl="2">
              <a:lnSpc>
                <a:spcPts val="3937"/>
              </a:lnSpc>
              <a:buFont typeface="Arial"/>
              <a:buChar char="⚬"/>
            </a:pPr>
            <a:r>
              <a:rPr lang="en-US" sz="2250" spc="67">
                <a:solidFill>
                  <a:srgbClr val="F2F2F2"/>
                </a:solidFill>
                <a:latin typeface="Montserrat Medium"/>
              </a:rPr>
              <a:t>Premium stores in major metropolitan areas like Atlanta and St Louis show high profitability.</a:t>
            </a:r>
          </a:p>
          <a:p>
            <a:pPr algn="l">
              <a:lnSpc>
                <a:spcPts val="1749"/>
              </a:lnSpc>
            </a:pPr>
          </a:p>
          <a:p>
            <a:pPr algn="l" marL="518160" indent="-259080" lvl="1">
              <a:lnSpc>
                <a:spcPts val="4200"/>
              </a:lnSpc>
              <a:buFont typeface="Arial"/>
              <a:buChar char="•"/>
            </a:pPr>
            <a:r>
              <a:rPr lang="en-US" sz="2400" spc="72">
                <a:solidFill>
                  <a:srgbClr val="E2EDF1"/>
                </a:solidFill>
                <a:latin typeface="Montserrat Semi-Bold"/>
              </a:rPr>
              <a:t>Recommendations:</a:t>
            </a:r>
          </a:p>
          <a:p>
            <a:pPr algn="l" marL="971550" indent="-323850" lvl="2">
              <a:lnSpc>
                <a:spcPts val="3937"/>
              </a:lnSpc>
              <a:buFont typeface="Arial"/>
              <a:buChar char="⚬"/>
            </a:pPr>
            <a:r>
              <a:rPr lang="en-US" sz="2250" spc="67">
                <a:solidFill>
                  <a:srgbClr val="F2F2F2"/>
                </a:solidFill>
                <a:latin typeface="Montserrat Medium"/>
              </a:rPr>
              <a:t>Market segmentation strategy tailored to local market's characteristics and preferences.</a:t>
            </a:r>
          </a:p>
          <a:p>
            <a:pPr algn="l">
              <a:lnSpc>
                <a:spcPts val="3937"/>
              </a:lnSpc>
            </a:pPr>
          </a:p>
        </p:txBody>
      </p:sp>
      <p:sp>
        <p:nvSpPr>
          <p:cNvPr name="Freeform 8" id="8"/>
          <p:cNvSpPr/>
          <p:nvPr/>
        </p:nvSpPr>
        <p:spPr>
          <a:xfrm flipH="false" flipV="false" rot="0">
            <a:off x="1189340" y="1329712"/>
            <a:ext cx="8551019" cy="7928588"/>
          </a:xfrm>
          <a:custGeom>
            <a:avLst/>
            <a:gdLst/>
            <a:ahLst/>
            <a:cxnLst/>
            <a:rect r="r" b="b" t="t" l="l"/>
            <a:pathLst>
              <a:path h="7928588" w="8551019">
                <a:moveTo>
                  <a:pt x="0" y="0"/>
                </a:moveTo>
                <a:lnTo>
                  <a:pt x="8551019" y="0"/>
                </a:lnTo>
                <a:lnTo>
                  <a:pt x="8551019" y="7928588"/>
                </a:lnTo>
                <a:lnTo>
                  <a:pt x="0" y="7928588"/>
                </a:lnTo>
                <a:lnTo>
                  <a:pt x="0" y="0"/>
                </a:lnTo>
                <a:close/>
              </a:path>
            </a:pathLst>
          </a:custGeom>
          <a:blipFill>
            <a:blip r:embed="rId4"/>
            <a:stretch>
              <a:fillRect l="0" t="0" r="0" b="0"/>
            </a:stretch>
          </a:blipFill>
        </p:spPr>
      </p:sp>
      <p:sp>
        <p:nvSpPr>
          <p:cNvPr name="AutoShape 9" id="9"/>
          <p:cNvSpPr/>
          <p:nvPr/>
        </p:nvSpPr>
        <p:spPr>
          <a:xfrm flipH="true" flipV="true">
            <a:off x="5751263" y="3579636"/>
            <a:ext cx="6359782" cy="394823"/>
          </a:xfrm>
          <a:prstGeom prst="line">
            <a:avLst/>
          </a:prstGeom>
          <a:ln cap="rnd" w="47625">
            <a:solidFill>
              <a:srgbClr val="D9CE99"/>
            </a:solidFill>
            <a:prstDash val="solid"/>
            <a:headEnd type="none" len="sm" w="sm"/>
            <a:tailEnd type="triangle" len="med" w="lg"/>
          </a:ln>
        </p:spPr>
      </p:sp>
      <p:sp>
        <p:nvSpPr>
          <p:cNvPr name="TextBox 10" id="10"/>
          <p:cNvSpPr txBox="true"/>
          <p:nvPr/>
        </p:nvSpPr>
        <p:spPr>
          <a:xfrm rot="0">
            <a:off x="11708673" y="1511112"/>
            <a:ext cx="4699023" cy="327025"/>
          </a:xfrm>
          <a:prstGeom prst="rect">
            <a:avLst/>
          </a:prstGeom>
        </p:spPr>
        <p:txBody>
          <a:bodyPr anchor="t" rtlCol="false" tIns="0" lIns="0" bIns="0" rIns="0">
            <a:spAutoFit/>
          </a:bodyPr>
          <a:lstStyle/>
          <a:p>
            <a:pPr algn="l">
              <a:lnSpc>
                <a:spcPts val="2599"/>
              </a:lnSpc>
            </a:pPr>
            <a:r>
              <a:rPr lang="en-US" sz="2499">
                <a:solidFill>
                  <a:srgbClr val="D6DEE1"/>
                </a:solidFill>
                <a:latin typeface="Montserrat Bold"/>
              </a:rPr>
              <a:t>Store Location</a:t>
            </a:r>
          </a:p>
        </p:txBody>
      </p:sp>
      <p:sp>
        <p:nvSpPr>
          <p:cNvPr name="AutoShape 11" id="11"/>
          <p:cNvSpPr/>
          <p:nvPr/>
        </p:nvSpPr>
        <p:spPr>
          <a:xfrm flipH="true">
            <a:off x="4549700" y="3974458"/>
            <a:ext cx="7561345" cy="400136"/>
          </a:xfrm>
          <a:prstGeom prst="line">
            <a:avLst/>
          </a:prstGeom>
          <a:ln cap="rnd" w="47625">
            <a:solidFill>
              <a:srgbClr val="D9CE99"/>
            </a:solidFill>
            <a:prstDash val="solid"/>
            <a:headEnd type="none" len="sm" w="sm"/>
            <a:tailEnd type="triangle" len="med" w="lg"/>
          </a:ln>
        </p:spPr>
      </p:sp>
    </p:spTree>
  </p:cSld>
  <p:clrMapOvr>
    <a:masterClrMapping/>
  </p:clrMapOvr>
</p:sld>
</file>

<file path=ppt/slides/slide24.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2913003" y="4328434"/>
            <a:ext cx="12242731" cy="1142238"/>
          </a:xfrm>
          <a:prstGeom prst="rect">
            <a:avLst/>
          </a:prstGeom>
        </p:spPr>
        <p:txBody>
          <a:bodyPr anchor="t" rtlCol="false" tIns="0" lIns="0" bIns="0" rIns="0">
            <a:spAutoFit/>
          </a:bodyPr>
          <a:lstStyle/>
          <a:p>
            <a:pPr algn="ctr">
              <a:lnSpc>
                <a:spcPts val="8736"/>
              </a:lnSpc>
            </a:pPr>
            <a:r>
              <a:rPr lang="en-US" sz="8400" spc="168">
                <a:solidFill>
                  <a:srgbClr val="486A82"/>
                </a:solidFill>
                <a:latin typeface="Montserrat Bold"/>
              </a:rPr>
              <a:t>THANK YOU!</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2322152" y="3581536"/>
            <a:ext cx="13643696" cy="2693670"/>
          </a:xfrm>
          <a:prstGeom prst="rect">
            <a:avLst/>
          </a:prstGeom>
        </p:spPr>
        <p:txBody>
          <a:bodyPr anchor="t" rtlCol="false" tIns="0" lIns="0" bIns="0" rIns="0">
            <a:spAutoFit/>
          </a:bodyPr>
          <a:lstStyle/>
          <a:p>
            <a:pPr algn="ctr">
              <a:lnSpc>
                <a:spcPts val="10560"/>
              </a:lnSpc>
            </a:pPr>
            <a:r>
              <a:rPr lang="en-US" sz="9600">
                <a:solidFill>
                  <a:srgbClr val="2A4C62"/>
                </a:solidFill>
                <a:latin typeface="Montserrat Ultra-Bold"/>
              </a:rPr>
              <a:t>Performance Assessment</a:t>
            </a:r>
          </a:p>
        </p:txBody>
      </p:sp>
      <p:sp>
        <p:nvSpPr>
          <p:cNvPr name="AutoShape 3" id="3"/>
          <p:cNvSpPr/>
          <p:nvPr/>
        </p:nvSpPr>
        <p:spPr>
          <a:xfrm>
            <a:off x="5263271" y="6640987"/>
            <a:ext cx="7761458" cy="0"/>
          </a:xfrm>
          <a:prstGeom prst="line">
            <a:avLst/>
          </a:prstGeom>
          <a:ln cap="flat" w="9525">
            <a:solidFill>
              <a:srgbClr val="486A82"/>
            </a:solidFill>
            <a:prstDash val="solid"/>
            <a:headEnd type="none" len="sm" w="sm"/>
            <a:tailEnd type="none" len="sm" w="sm"/>
          </a:ln>
        </p:spPr>
      </p:sp>
      <p:grpSp>
        <p:nvGrpSpPr>
          <p:cNvPr name="Group 4" id="4"/>
          <p:cNvGrpSpPr/>
          <p:nvPr/>
        </p:nvGrpSpPr>
        <p:grpSpPr>
          <a:xfrm rot="-10800000">
            <a:off x="15195136" y="1901732"/>
            <a:ext cx="1189812" cy="1187909"/>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7D9EB3"/>
            </a:solidFill>
          </p:spPr>
        </p:sp>
      </p:grpSp>
      <p:grpSp>
        <p:nvGrpSpPr>
          <p:cNvPr name="Group 6" id="6"/>
          <p:cNvGrpSpPr/>
          <p:nvPr/>
        </p:nvGrpSpPr>
        <p:grpSpPr>
          <a:xfrm rot="0">
            <a:off x="1908221" y="7198541"/>
            <a:ext cx="1189812" cy="1187909"/>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7D9EB3"/>
            </a:solidFill>
          </p:spPr>
        </p:sp>
      </p:grpSp>
      <p:sp>
        <p:nvSpPr>
          <p:cNvPr name="TextBox 8" id="8"/>
          <p:cNvSpPr txBox="true"/>
          <p:nvPr/>
        </p:nvSpPr>
        <p:spPr>
          <a:xfrm rot="0">
            <a:off x="7600950" y="2400436"/>
            <a:ext cx="3086100" cy="914400"/>
          </a:xfrm>
          <a:prstGeom prst="rect">
            <a:avLst/>
          </a:prstGeom>
        </p:spPr>
        <p:txBody>
          <a:bodyPr anchor="t" rtlCol="false" tIns="0" lIns="0" bIns="0" rIns="0">
            <a:spAutoFit/>
          </a:bodyPr>
          <a:lstStyle/>
          <a:p>
            <a:pPr algn="ctr">
              <a:lnSpc>
                <a:spcPts val="7200"/>
              </a:lnSpc>
            </a:pPr>
            <a:r>
              <a:rPr lang="en-US" sz="6000">
                <a:solidFill>
                  <a:srgbClr val="7D9EB3"/>
                </a:solidFill>
                <a:latin typeface="Montserrat Ultra-Bold"/>
              </a:rPr>
              <a:t>01</a:t>
            </a:r>
          </a:p>
        </p:txBody>
      </p:sp>
      <p:sp>
        <p:nvSpPr>
          <p:cNvPr name="TextBox 9" id="9"/>
          <p:cNvSpPr txBox="true"/>
          <p:nvPr/>
        </p:nvSpPr>
        <p:spPr>
          <a:xfrm rot="0">
            <a:off x="4857750" y="6860414"/>
            <a:ext cx="8572500" cy="1574801"/>
          </a:xfrm>
          <a:prstGeom prst="rect">
            <a:avLst/>
          </a:prstGeom>
        </p:spPr>
        <p:txBody>
          <a:bodyPr anchor="t" rtlCol="false" tIns="0" lIns="0" bIns="0" rIns="0">
            <a:spAutoFit/>
          </a:bodyPr>
          <a:lstStyle/>
          <a:p>
            <a:pPr algn="ctr">
              <a:lnSpc>
                <a:spcPts val="2800"/>
              </a:lnSpc>
            </a:pPr>
            <a:r>
              <a:rPr lang="en-US" sz="2000" spc="10">
                <a:solidFill>
                  <a:srgbClr val="486A82"/>
                </a:solidFill>
                <a:latin typeface="Montserrat Medium"/>
              </a:rPr>
              <a:t>How are they performing compared to target? </a:t>
            </a:r>
          </a:p>
          <a:p>
            <a:pPr algn="ctr">
              <a:lnSpc>
                <a:spcPts val="2800"/>
              </a:lnSpc>
            </a:pPr>
            <a:r>
              <a:rPr lang="en-US" sz="2000" spc="10">
                <a:solidFill>
                  <a:srgbClr val="486A82"/>
                </a:solidFill>
                <a:latin typeface="Montserrat Medium"/>
              </a:rPr>
              <a:t>Will they meet their 2014 target?</a:t>
            </a:r>
          </a:p>
          <a:p>
            <a:pPr algn="ctr">
              <a:lnSpc>
                <a:spcPts val="700"/>
              </a:lnSpc>
            </a:pPr>
          </a:p>
          <a:p>
            <a:pPr algn="ctr">
              <a:lnSpc>
                <a:spcPts val="2800"/>
              </a:lnSpc>
            </a:pPr>
            <a:r>
              <a:rPr lang="en-US" sz="2000" spc="10">
                <a:solidFill>
                  <a:srgbClr val="486A82"/>
                </a:solidFill>
                <a:latin typeface="Montserrat Medium"/>
              </a:rPr>
              <a:t>Should either store be closed? Why or why not?</a:t>
            </a:r>
          </a:p>
          <a:p>
            <a:pPr algn="ctr">
              <a:lnSpc>
                <a:spcPts val="700"/>
              </a:lnSpc>
            </a:pPr>
          </a:p>
          <a:p>
            <a:pPr algn="ctr">
              <a:lnSpc>
                <a:spcPts val="2800"/>
              </a:lnSpc>
            </a:pPr>
            <a:r>
              <a:rPr lang="en-US" sz="2000" spc="10">
                <a:solidFill>
                  <a:srgbClr val="486A82"/>
                </a:solidFill>
                <a:latin typeface="Montserrat Medium Italics"/>
              </a:rPr>
              <a:t>What should be done in the next year to maximize store profits?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525565" y="1660519"/>
            <a:ext cx="13236871" cy="6965961"/>
          </a:xfrm>
          <a:custGeom>
            <a:avLst/>
            <a:gdLst/>
            <a:ahLst/>
            <a:cxnLst/>
            <a:rect r="r" b="b" t="t" l="l"/>
            <a:pathLst>
              <a:path h="6965961" w="13236871">
                <a:moveTo>
                  <a:pt x="0" y="0"/>
                </a:moveTo>
                <a:lnTo>
                  <a:pt x="13236870" y="0"/>
                </a:lnTo>
                <a:lnTo>
                  <a:pt x="13236870" y="6965962"/>
                </a:lnTo>
                <a:lnTo>
                  <a:pt x="0" y="6965962"/>
                </a:lnTo>
                <a:lnTo>
                  <a:pt x="0" y="0"/>
                </a:lnTo>
                <a:close/>
              </a:path>
            </a:pathLst>
          </a:custGeom>
          <a:blipFill>
            <a:blip r:embed="rId2"/>
            <a:stretch>
              <a:fillRect l="0" t="0" r="0" b="0"/>
            </a:stretch>
          </a:blipFill>
        </p:spPr>
      </p:sp>
      <p:sp>
        <p:nvSpPr>
          <p:cNvPr name="TextBox 3" id="3"/>
          <p:cNvSpPr txBox="true"/>
          <p:nvPr/>
        </p:nvSpPr>
        <p:spPr>
          <a:xfrm rot="0">
            <a:off x="6422777" y="889000"/>
            <a:ext cx="4737418" cy="480694"/>
          </a:xfrm>
          <a:prstGeom prst="rect">
            <a:avLst/>
          </a:prstGeom>
        </p:spPr>
        <p:txBody>
          <a:bodyPr anchor="t" rtlCol="false" tIns="0" lIns="0" bIns="0" rIns="0">
            <a:spAutoFit/>
          </a:bodyPr>
          <a:lstStyle/>
          <a:p>
            <a:pPr algn="ctr">
              <a:lnSpc>
                <a:spcPts val="3639"/>
              </a:lnSpc>
              <a:spcBef>
                <a:spcPct val="0"/>
              </a:spcBef>
            </a:pPr>
            <a:r>
              <a:rPr lang="en-US" sz="3499">
                <a:solidFill>
                  <a:srgbClr val="000000"/>
                </a:solidFill>
                <a:latin typeface="Montserrat Bold"/>
              </a:rPr>
              <a:t>Performance in 2013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364878" y="2063807"/>
            <a:ext cx="15558245" cy="4615613"/>
          </a:xfrm>
          <a:custGeom>
            <a:avLst/>
            <a:gdLst/>
            <a:ahLst/>
            <a:cxnLst/>
            <a:rect r="r" b="b" t="t" l="l"/>
            <a:pathLst>
              <a:path h="4615613" w="15558245">
                <a:moveTo>
                  <a:pt x="0" y="0"/>
                </a:moveTo>
                <a:lnTo>
                  <a:pt x="15558244" y="0"/>
                </a:lnTo>
                <a:lnTo>
                  <a:pt x="15558244" y="4615612"/>
                </a:lnTo>
                <a:lnTo>
                  <a:pt x="0" y="4615612"/>
                </a:lnTo>
                <a:lnTo>
                  <a:pt x="0" y="0"/>
                </a:lnTo>
                <a:close/>
              </a:path>
            </a:pathLst>
          </a:custGeom>
          <a:blipFill>
            <a:blip r:embed="rId2"/>
            <a:stretch>
              <a:fillRect l="0" t="0" r="0" b="0"/>
            </a:stretch>
          </a:blipFill>
        </p:spPr>
      </p:sp>
      <p:sp>
        <p:nvSpPr>
          <p:cNvPr name="TextBox 3" id="3"/>
          <p:cNvSpPr txBox="true"/>
          <p:nvPr/>
        </p:nvSpPr>
        <p:spPr>
          <a:xfrm rot="0">
            <a:off x="4476881" y="1076325"/>
            <a:ext cx="8795226" cy="480695"/>
          </a:xfrm>
          <a:prstGeom prst="rect">
            <a:avLst/>
          </a:prstGeom>
        </p:spPr>
        <p:txBody>
          <a:bodyPr anchor="t" rtlCol="false" tIns="0" lIns="0" bIns="0" rIns="0">
            <a:spAutoFit/>
          </a:bodyPr>
          <a:lstStyle/>
          <a:p>
            <a:pPr algn="ctr">
              <a:lnSpc>
                <a:spcPts val="3640"/>
              </a:lnSpc>
              <a:spcBef>
                <a:spcPct val="0"/>
              </a:spcBef>
            </a:pPr>
            <a:r>
              <a:rPr lang="en-US" sz="3500">
                <a:solidFill>
                  <a:srgbClr val="000000"/>
                </a:solidFill>
                <a:latin typeface="Montserrat Bold"/>
              </a:rPr>
              <a:t>Will the Store meet its target in 2014?</a:t>
            </a:r>
          </a:p>
        </p:txBody>
      </p:sp>
      <p:sp>
        <p:nvSpPr>
          <p:cNvPr name="TextBox 4" id="4"/>
          <p:cNvSpPr txBox="true"/>
          <p:nvPr/>
        </p:nvSpPr>
        <p:spPr>
          <a:xfrm rot="0">
            <a:off x="1364878" y="7108044"/>
            <a:ext cx="15019233" cy="1905000"/>
          </a:xfrm>
          <a:prstGeom prst="rect">
            <a:avLst/>
          </a:prstGeom>
        </p:spPr>
        <p:txBody>
          <a:bodyPr anchor="t" rtlCol="false" tIns="0" lIns="0" bIns="0" rIns="0">
            <a:spAutoFit/>
          </a:bodyPr>
          <a:lstStyle/>
          <a:p>
            <a:pPr algn="l" marL="539749" indent="-269875" lvl="1">
              <a:lnSpc>
                <a:spcPts val="3824"/>
              </a:lnSpc>
              <a:buFont typeface="Arial"/>
              <a:buChar char="•"/>
            </a:pPr>
            <a:r>
              <a:rPr lang="en-US" sz="2499">
                <a:solidFill>
                  <a:srgbClr val="000000"/>
                </a:solidFill>
                <a:latin typeface="Montserrat"/>
              </a:rPr>
              <a:t>Above visualization is for Store 5. </a:t>
            </a:r>
          </a:p>
          <a:p>
            <a:pPr algn="l" marL="539749" indent="-269875" lvl="1">
              <a:lnSpc>
                <a:spcPts val="3824"/>
              </a:lnSpc>
              <a:buFont typeface="Arial"/>
              <a:buChar char="•"/>
            </a:pPr>
            <a:r>
              <a:rPr lang="en-US" sz="2499">
                <a:solidFill>
                  <a:srgbClr val="000000"/>
                </a:solidFill>
                <a:latin typeface="Montserrat"/>
              </a:rPr>
              <a:t>We predict both Store 5 and 8 will meet their 2014 targets.</a:t>
            </a:r>
          </a:p>
          <a:p>
            <a:pPr algn="l" marL="539749" indent="-269875" lvl="1">
              <a:lnSpc>
                <a:spcPts val="3824"/>
              </a:lnSpc>
              <a:buFont typeface="Arial"/>
              <a:buChar char="•"/>
            </a:pPr>
            <a:r>
              <a:rPr lang="en-US" sz="2499">
                <a:solidFill>
                  <a:srgbClr val="000000"/>
                </a:solidFill>
                <a:latin typeface="Montserrat"/>
              </a:rPr>
              <a:t>Store 5 is estimated to achieve $83.45 million, overachieving by 1.77%</a:t>
            </a:r>
          </a:p>
          <a:p>
            <a:pPr algn="l" marL="539749" indent="-269875" lvl="1">
              <a:lnSpc>
                <a:spcPts val="3824"/>
              </a:lnSpc>
              <a:buFont typeface="Arial"/>
              <a:buChar char="•"/>
            </a:pPr>
            <a:r>
              <a:rPr lang="en-US" sz="2499">
                <a:solidFill>
                  <a:srgbClr val="000000"/>
                </a:solidFill>
                <a:latin typeface="Montserrat"/>
              </a:rPr>
              <a:t>Store 8 is expected to hit $36.36 million, exceeding annual target by 9.35%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658046" y="1028700"/>
            <a:ext cx="12971908" cy="7178131"/>
          </a:xfrm>
          <a:custGeom>
            <a:avLst/>
            <a:gdLst/>
            <a:ahLst/>
            <a:cxnLst/>
            <a:rect r="r" b="b" t="t" l="l"/>
            <a:pathLst>
              <a:path h="7178131" w="12971908">
                <a:moveTo>
                  <a:pt x="0" y="0"/>
                </a:moveTo>
                <a:lnTo>
                  <a:pt x="12971908" y="0"/>
                </a:lnTo>
                <a:lnTo>
                  <a:pt x="12971908" y="7178131"/>
                </a:lnTo>
                <a:lnTo>
                  <a:pt x="0" y="7178131"/>
                </a:lnTo>
                <a:lnTo>
                  <a:pt x="0" y="0"/>
                </a:lnTo>
                <a:close/>
              </a:path>
            </a:pathLst>
          </a:custGeom>
          <a:blipFill>
            <a:blip r:embed="rId2"/>
            <a:stretch>
              <a:fillRect l="0" t="0" r="0" b="0"/>
            </a:stretch>
          </a:blipFill>
        </p:spPr>
      </p:sp>
      <p:sp>
        <p:nvSpPr>
          <p:cNvPr name="TextBox 3" id="3"/>
          <p:cNvSpPr txBox="true"/>
          <p:nvPr/>
        </p:nvSpPr>
        <p:spPr>
          <a:xfrm rot="0">
            <a:off x="5886581" y="324377"/>
            <a:ext cx="5975826" cy="480695"/>
          </a:xfrm>
          <a:prstGeom prst="rect">
            <a:avLst/>
          </a:prstGeom>
        </p:spPr>
        <p:txBody>
          <a:bodyPr anchor="t" rtlCol="false" tIns="0" lIns="0" bIns="0" rIns="0">
            <a:spAutoFit/>
          </a:bodyPr>
          <a:lstStyle/>
          <a:p>
            <a:pPr algn="ctr">
              <a:lnSpc>
                <a:spcPts val="3640"/>
              </a:lnSpc>
              <a:spcBef>
                <a:spcPct val="0"/>
              </a:spcBef>
            </a:pPr>
            <a:r>
              <a:rPr lang="en-US" sz="3500">
                <a:solidFill>
                  <a:srgbClr val="000000"/>
                </a:solidFill>
                <a:latin typeface="Montserrat Bold"/>
              </a:rPr>
              <a:t>How to maximize profits?</a:t>
            </a:r>
          </a:p>
        </p:txBody>
      </p:sp>
      <p:sp>
        <p:nvSpPr>
          <p:cNvPr name="TextBox 4" id="4"/>
          <p:cNvSpPr txBox="true"/>
          <p:nvPr/>
        </p:nvSpPr>
        <p:spPr>
          <a:xfrm rot="0">
            <a:off x="2844062" y="8387806"/>
            <a:ext cx="14415238" cy="2044065"/>
          </a:xfrm>
          <a:prstGeom prst="rect">
            <a:avLst/>
          </a:prstGeom>
        </p:spPr>
        <p:txBody>
          <a:bodyPr anchor="t" rtlCol="false" tIns="0" lIns="0" bIns="0" rIns="0">
            <a:spAutoFit/>
          </a:bodyPr>
          <a:lstStyle/>
          <a:p>
            <a:pPr algn="l">
              <a:lnSpc>
                <a:spcPts val="1679"/>
              </a:lnSpc>
            </a:pPr>
            <a:r>
              <a:rPr lang="en-US" sz="1200">
                <a:solidFill>
                  <a:srgbClr val="000000"/>
                </a:solidFill>
                <a:latin typeface="Arimo"/>
              </a:rPr>
              <a:t>I</a:t>
            </a:r>
          </a:p>
          <a:p>
            <a:pPr algn="l" marL="518160" indent="-259080" lvl="1">
              <a:lnSpc>
                <a:spcPts val="3600"/>
              </a:lnSpc>
              <a:buFont typeface="Arial"/>
              <a:buChar char="•"/>
            </a:pPr>
            <a:r>
              <a:rPr lang="en-US" sz="2400" spc="72">
                <a:solidFill>
                  <a:srgbClr val="000000"/>
                </a:solidFill>
                <a:latin typeface="Montserrat"/>
              </a:rPr>
              <a:t>Upselling and cross selling during peek days</a:t>
            </a:r>
          </a:p>
          <a:p>
            <a:pPr algn="l" marL="518160" indent="-259080" lvl="1">
              <a:lnSpc>
                <a:spcPts val="3600"/>
              </a:lnSpc>
              <a:buFont typeface="Arial"/>
              <a:buChar char="•"/>
            </a:pPr>
            <a:r>
              <a:rPr lang="en-US" sz="2400" spc="72">
                <a:solidFill>
                  <a:srgbClr val="000000"/>
                </a:solidFill>
                <a:latin typeface="Montserrat"/>
              </a:rPr>
              <a:t>Expansion of most profitable product lines and variants</a:t>
            </a:r>
          </a:p>
          <a:p>
            <a:pPr algn="l" marL="518160" indent="-259080" lvl="1">
              <a:lnSpc>
                <a:spcPts val="3600"/>
              </a:lnSpc>
              <a:buFont typeface="Arial"/>
              <a:buChar char="•"/>
            </a:pPr>
            <a:r>
              <a:rPr lang="en-US" sz="2400" spc="72">
                <a:solidFill>
                  <a:srgbClr val="000000"/>
                </a:solidFill>
                <a:latin typeface="Montserrat"/>
              </a:rPr>
              <a:t>Encourage repeat purchases by implementing loyalty programs</a:t>
            </a:r>
          </a:p>
          <a:p>
            <a:pPr algn="l">
              <a:lnSpc>
                <a:spcPts val="3600"/>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2322152" y="3581536"/>
            <a:ext cx="13643696" cy="2693670"/>
          </a:xfrm>
          <a:prstGeom prst="rect">
            <a:avLst/>
          </a:prstGeom>
        </p:spPr>
        <p:txBody>
          <a:bodyPr anchor="t" rtlCol="false" tIns="0" lIns="0" bIns="0" rIns="0">
            <a:spAutoFit/>
          </a:bodyPr>
          <a:lstStyle/>
          <a:p>
            <a:pPr algn="ctr">
              <a:lnSpc>
                <a:spcPts val="10560"/>
              </a:lnSpc>
            </a:pPr>
            <a:r>
              <a:rPr lang="en-US" sz="9600">
                <a:solidFill>
                  <a:srgbClr val="2A4C62"/>
                </a:solidFill>
                <a:latin typeface="Montserrat Ultra-Bold"/>
              </a:rPr>
              <a:t>Bonus</a:t>
            </a:r>
          </a:p>
          <a:p>
            <a:pPr algn="ctr">
              <a:lnSpc>
                <a:spcPts val="10560"/>
              </a:lnSpc>
            </a:pPr>
            <a:r>
              <a:rPr lang="en-US" sz="9600">
                <a:solidFill>
                  <a:srgbClr val="2A4C62"/>
                </a:solidFill>
                <a:latin typeface="Montserrat Ultra-Bold"/>
              </a:rPr>
              <a:t>Allocation</a:t>
            </a:r>
          </a:p>
        </p:txBody>
      </p:sp>
      <p:sp>
        <p:nvSpPr>
          <p:cNvPr name="TextBox 3" id="3"/>
          <p:cNvSpPr txBox="true"/>
          <p:nvPr/>
        </p:nvSpPr>
        <p:spPr>
          <a:xfrm rot="0">
            <a:off x="5286375" y="6860414"/>
            <a:ext cx="7715250" cy="1234440"/>
          </a:xfrm>
          <a:prstGeom prst="rect">
            <a:avLst/>
          </a:prstGeom>
        </p:spPr>
        <p:txBody>
          <a:bodyPr anchor="t" rtlCol="false" tIns="0" lIns="0" bIns="0" rIns="0">
            <a:spAutoFit/>
          </a:bodyPr>
          <a:lstStyle/>
          <a:p>
            <a:pPr algn="ctr" marL="0" indent="0" lvl="0">
              <a:lnSpc>
                <a:spcPts val="3359"/>
              </a:lnSpc>
              <a:spcBef>
                <a:spcPct val="0"/>
              </a:spcBef>
            </a:pPr>
            <a:r>
              <a:rPr lang="en-US" sz="2400" spc="12">
                <a:solidFill>
                  <a:srgbClr val="486A82"/>
                </a:solidFill>
                <a:latin typeface="Montserrat Medium"/>
              </a:rPr>
              <a:t>Recommend separate 2013 (bonus pool: $500,000) and 2014 (bonus pool: $400,000) bonus amounts for each store. </a:t>
            </a:r>
          </a:p>
        </p:txBody>
      </p:sp>
      <p:sp>
        <p:nvSpPr>
          <p:cNvPr name="AutoShape 4" id="4"/>
          <p:cNvSpPr/>
          <p:nvPr/>
        </p:nvSpPr>
        <p:spPr>
          <a:xfrm>
            <a:off x="5263271" y="6640987"/>
            <a:ext cx="7761458" cy="0"/>
          </a:xfrm>
          <a:prstGeom prst="line">
            <a:avLst/>
          </a:prstGeom>
          <a:ln cap="flat" w="9525">
            <a:solidFill>
              <a:srgbClr val="486A82"/>
            </a:solidFill>
            <a:prstDash val="solid"/>
            <a:headEnd type="none" len="sm" w="sm"/>
            <a:tailEnd type="none" len="sm" w="sm"/>
          </a:ln>
        </p:spPr>
      </p:sp>
      <p:grpSp>
        <p:nvGrpSpPr>
          <p:cNvPr name="Group 5" id="5"/>
          <p:cNvGrpSpPr/>
          <p:nvPr/>
        </p:nvGrpSpPr>
        <p:grpSpPr>
          <a:xfrm rot="-10800000">
            <a:off x="15195136" y="1901732"/>
            <a:ext cx="1189812" cy="1187909"/>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7D9EB3"/>
            </a:solidFill>
          </p:spPr>
        </p:sp>
      </p:grpSp>
      <p:grpSp>
        <p:nvGrpSpPr>
          <p:cNvPr name="Group 7" id="7"/>
          <p:cNvGrpSpPr/>
          <p:nvPr/>
        </p:nvGrpSpPr>
        <p:grpSpPr>
          <a:xfrm rot="0">
            <a:off x="1908221" y="7198541"/>
            <a:ext cx="1189812" cy="1187909"/>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7D9EB3"/>
            </a:solidFill>
          </p:spPr>
        </p:sp>
      </p:grpSp>
      <p:sp>
        <p:nvSpPr>
          <p:cNvPr name="TextBox 9" id="9"/>
          <p:cNvSpPr txBox="true"/>
          <p:nvPr/>
        </p:nvSpPr>
        <p:spPr>
          <a:xfrm rot="0">
            <a:off x="7600950" y="2400436"/>
            <a:ext cx="3086100" cy="914400"/>
          </a:xfrm>
          <a:prstGeom prst="rect">
            <a:avLst/>
          </a:prstGeom>
        </p:spPr>
        <p:txBody>
          <a:bodyPr anchor="t" rtlCol="false" tIns="0" lIns="0" bIns="0" rIns="0">
            <a:spAutoFit/>
          </a:bodyPr>
          <a:lstStyle/>
          <a:p>
            <a:pPr algn="ctr">
              <a:lnSpc>
                <a:spcPts val="7200"/>
              </a:lnSpc>
            </a:pPr>
            <a:r>
              <a:rPr lang="en-US" sz="6000">
                <a:solidFill>
                  <a:srgbClr val="7D9EB3"/>
                </a:solidFill>
                <a:latin typeface="Montserrat Ultra-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694454" y="1688636"/>
            <a:ext cx="16779180" cy="6105582"/>
          </a:xfrm>
          <a:custGeom>
            <a:avLst/>
            <a:gdLst/>
            <a:ahLst/>
            <a:cxnLst/>
            <a:rect r="r" b="b" t="t" l="l"/>
            <a:pathLst>
              <a:path h="6105582" w="16779180">
                <a:moveTo>
                  <a:pt x="0" y="0"/>
                </a:moveTo>
                <a:lnTo>
                  <a:pt x="16779181" y="0"/>
                </a:lnTo>
                <a:lnTo>
                  <a:pt x="16779181" y="6105582"/>
                </a:lnTo>
                <a:lnTo>
                  <a:pt x="0" y="6105582"/>
                </a:lnTo>
                <a:lnTo>
                  <a:pt x="0" y="0"/>
                </a:lnTo>
                <a:close/>
              </a:path>
            </a:pathLst>
          </a:custGeom>
          <a:blipFill>
            <a:blip r:embed="rId2"/>
            <a:stretch>
              <a:fillRect l="-11853" t="-56345" r="-18901" b="-45780"/>
            </a:stretch>
          </a:blipFill>
        </p:spPr>
      </p:sp>
      <p:sp>
        <p:nvSpPr>
          <p:cNvPr name="TextBox 3" id="3"/>
          <p:cNvSpPr txBox="true"/>
          <p:nvPr/>
        </p:nvSpPr>
        <p:spPr>
          <a:xfrm rot="0">
            <a:off x="694454" y="1000125"/>
            <a:ext cx="16779180" cy="480695"/>
          </a:xfrm>
          <a:prstGeom prst="rect">
            <a:avLst/>
          </a:prstGeom>
        </p:spPr>
        <p:txBody>
          <a:bodyPr anchor="t" rtlCol="false" tIns="0" lIns="0" bIns="0" rIns="0">
            <a:spAutoFit/>
          </a:bodyPr>
          <a:lstStyle/>
          <a:p>
            <a:pPr algn="ctr">
              <a:lnSpc>
                <a:spcPts val="3640"/>
              </a:lnSpc>
              <a:spcBef>
                <a:spcPct val="0"/>
              </a:spcBef>
            </a:pPr>
            <a:r>
              <a:rPr lang="en-US" sz="3500">
                <a:solidFill>
                  <a:srgbClr val="000000"/>
                </a:solidFill>
                <a:latin typeface="Montserrat Bold"/>
              </a:rPr>
              <a:t>Comparing the Sale Amount  and Sale Quantity for  Store 5 and Store 8?</a:t>
            </a:r>
          </a:p>
        </p:txBody>
      </p:sp>
      <p:sp>
        <p:nvSpPr>
          <p:cNvPr name="TextBox 4" id="4"/>
          <p:cNvSpPr txBox="true"/>
          <p:nvPr/>
        </p:nvSpPr>
        <p:spPr>
          <a:xfrm rot="0">
            <a:off x="694454" y="7918043"/>
            <a:ext cx="16779180" cy="1653540"/>
          </a:xfrm>
          <a:prstGeom prst="rect">
            <a:avLst/>
          </a:prstGeom>
        </p:spPr>
        <p:txBody>
          <a:bodyPr anchor="t" rtlCol="false" tIns="0" lIns="0" bIns="0" rIns="0">
            <a:spAutoFit/>
          </a:bodyPr>
          <a:lstStyle/>
          <a:p>
            <a:pPr algn="l" marL="518160" indent="-259080" lvl="1">
              <a:lnSpc>
                <a:spcPts val="3359"/>
              </a:lnSpc>
              <a:buFont typeface="Arial"/>
              <a:buChar char="•"/>
            </a:pPr>
            <a:r>
              <a:rPr lang="en-US" sz="2400" spc="12">
                <a:solidFill>
                  <a:srgbClr val="486A82"/>
                </a:solidFill>
                <a:latin typeface="Montserrat Medium"/>
              </a:rPr>
              <a:t>From the above visualization we can see that the Total SalesAmount for Store 5 (145 Million)is more than double than that of Store 8 (60 Million). We have also compared the Sale Quantity for each store.</a:t>
            </a:r>
          </a:p>
          <a:p>
            <a:pPr algn="l" marL="518160" indent="-259080" lvl="1">
              <a:lnSpc>
                <a:spcPts val="3359"/>
              </a:lnSpc>
              <a:spcBef>
                <a:spcPct val="0"/>
              </a:spcBef>
              <a:buFont typeface="Arial"/>
              <a:buChar char="•"/>
            </a:pPr>
            <a:r>
              <a:rPr lang="en-US" sz="2400" spc="12">
                <a:solidFill>
                  <a:srgbClr val="486A82"/>
                </a:solidFill>
                <a:latin typeface="Montserrat Medium"/>
              </a:rPr>
              <a:t>I</a:t>
            </a:r>
            <a:r>
              <a:rPr lang="en-US" sz="2400" spc="12">
                <a:solidFill>
                  <a:srgbClr val="486A82"/>
                </a:solidFill>
                <a:latin typeface="Montserrat Medium"/>
              </a:rPr>
              <a:t>n order to get the views for these visualizations I pulled store data and sale data from the respective fact and dimension tables and grouped them by year and store number.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0" y="849386"/>
            <a:ext cx="18168089" cy="937895"/>
          </a:xfrm>
          <a:prstGeom prst="rect">
            <a:avLst/>
          </a:prstGeom>
        </p:spPr>
        <p:txBody>
          <a:bodyPr anchor="t" rtlCol="false" tIns="0" lIns="0" bIns="0" rIns="0">
            <a:spAutoFit/>
          </a:bodyPr>
          <a:lstStyle/>
          <a:p>
            <a:pPr algn="ctr">
              <a:lnSpc>
                <a:spcPts val="3640"/>
              </a:lnSpc>
              <a:spcBef>
                <a:spcPct val="0"/>
              </a:spcBef>
            </a:pPr>
            <a:r>
              <a:rPr lang="en-US" sz="3500">
                <a:solidFill>
                  <a:srgbClr val="000000"/>
                </a:solidFill>
                <a:latin typeface="Montserrat Bold"/>
              </a:rPr>
              <a:t>Comparing the Profit Distribution and allocating Bonuses for  Store 5 and Store 8</a:t>
            </a:r>
          </a:p>
        </p:txBody>
      </p:sp>
      <p:sp>
        <p:nvSpPr>
          <p:cNvPr name="TextBox 3" id="3"/>
          <p:cNvSpPr txBox="true"/>
          <p:nvPr/>
        </p:nvSpPr>
        <p:spPr>
          <a:xfrm rot="0">
            <a:off x="694454" y="7918043"/>
            <a:ext cx="16779180" cy="2491740"/>
          </a:xfrm>
          <a:prstGeom prst="rect">
            <a:avLst/>
          </a:prstGeom>
        </p:spPr>
        <p:txBody>
          <a:bodyPr anchor="t" rtlCol="false" tIns="0" lIns="0" bIns="0" rIns="0">
            <a:spAutoFit/>
          </a:bodyPr>
          <a:lstStyle/>
          <a:p>
            <a:pPr algn="l" marL="518160" indent="-259080" lvl="1">
              <a:lnSpc>
                <a:spcPts val="3359"/>
              </a:lnSpc>
              <a:buFont typeface="Arial"/>
              <a:buChar char="•"/>
            </a:pPr>
            <a:r>
              <a:rPr lang="en-US" sz="2400" spc="12">
                <a:solidFill>
                  <a:srgbClr val="486A82"/>
                </a:solidFill>
                <a:latin typeface="Montserrat Medium"/>
              </a:rPr>
              <a:t>The above visualization compares the Profit Distribution between the 2 stores. Based on the Sale Target Quantity, Sale Amount and Total Profit I have calculated and assigned Bonuses for both the stores in Snowflake Views.</a:t>
            </a:r>
          </a:p>
          <a:p>
            <a:pPr algn="l" marL="518160" indent="-259080" lvl="1">
              <a:lnSpc>
                <a:spcPts val="3359"/>
              </a:lnSpc>
              <a:buFont typeface="Arial"/>
              <a:buChar char="•"/>
            </a:pPr>
            <a:r>
              <a:rPr lang="en-US" sz="2400" spc="12">
                <a:solidFill>
                  <a:srgbClr val="486A82"/>
                </a:solidFill>
                <a:latin typeface="Montserrat Medium"/>
              </a:rPr>
              <a:t>I used the individual bonuses for each year and based on the proportions of amount, quantity and profit for each year you can filter out to calculate either per year bonus or total bonus assigned. </a:t>
            </a:r>
          </a:p>
          <a:p>
            <a:pPr algn="l" marL="0" indent="0" lvl="0">
              <a:lnSpc>
                <a:spcPts val="3359"/>
              </a:lnSpc>
              <a:spcBef>
                <a:spcPct val="0"/>
              </a:spcBef>
            </a:pPr>
          </a:p>
        </p:txBody>
      </p:sp>
      <p:sp>
        <p:nvSpPr>
          <p:cNvPr name="Freeform 4" id="4"/>
          <p:cNvSpPr/>
          <p:nvPr/>
        </p:nvSpPr>
        <p:spPr>
          <a:xfrm flipH="false" flipV="false" rot="0">
            <a:off x="694454" y="1787281"/>
            <a:ext cx="16564846" cy="5831820"/>
          </a:xfrm>
          <a:custGeom>
            <a:avLst/>
            <a:gdLst/>
            <a:ahLst/>
            <a:cxnLst/>
            <a:rect r="r" b="b" t="t" l="l"/>
            <a:pathLst>
              <a:path h="5831820" w="16564846">
                <a:moveTo>
                  <a:pt x="0" y="0"/>
                </a:moveTo>
                <a:lnTo>
                  <a:pt x="16564846" y="0"/>
                </a:lnTo>
                <a:lnTo>
                  <a:pt x="16564846" y="5831820"/>
                </a:lnTo>
                <a:lnTo>
                  <a:pt x="0" y="5831820"/>
                </a:lnTo>
                <a:lnTo>
                  <a:pt x="0" y="0"/>
                </a:lnTo>
                <a:close/>
              </a:path>
            </a:pathLst>
          </a:custGeom>
          <a:blipFill>
            <a:blip r:embed="rId2"/>
            <a:stretch>
              <a:fillRect l="-6341" t="-50606" r="-16910" b="-4631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DAGGmaAS04w</dc:identifier>
  <dcterms:modified xsi:type="dcterms:W3CDTF">2011-08-01T06:04:30Z</dcterms:modified>
  <cp:revision>1</cp:revision>
  <dc:title>IMT 577 Final Project - Team 2</dc:title>
</cp:coreProperties>
</file>